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9" r:id="rId12"/>
    <p:sldId id="270" r:id="rId13"/>
    <p:sldId id="271" r:id="rId14"/>
    <p:sldId id="277" r:id="rId15"/>
    <p:sldId id="276" r:id="rId16"/>
    <p:sldId id="275" r:id="rId17"/>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86355" autoAdjust="0"/>
  </p:normalViewPr>
  <p:slideViewPr>
    <p:cSldViewPr snapToGrid="0">
      <p:cViewPr varScale="1">
        <p:scale>
          <a:sx n="64" d="100"/>
          <a:sy n="64" d="100"/>
        </p:scale>
        <p:origin x="8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5A457124-5BBB-4EC8-88D8-5E9C7A82C027}" type="datetimeFigureOut">
              <a:rPr lang="en-US" smtClean="0"/>
              <a:t>8/28/2019</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F9EDE3C7-73B3-4ED0-AE6B-B475C507C2D2}" type="slidenum">
              <a:rPr lang="en-US" smtClean="0"/>
              <a:t>‹#›</a:t>
            </a:fld>
            <a:endParaRPr lang="en-US"/>
          </a:p>
        </p:txBody>
      </p:sp>
    </p:spTree>
    <p:extLst>
      <p:ext uri="{BB962C8B-B14F-4D97-AF65-F5344CB8AC3E}">
        <p14:creationId xmlns:p14="http://schemas.microsoft.com/office/powerpoint/2010/main" val="2976616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err="1"/>
              <a:t>dactyloscopy</a:t>
            </a:r>
            <a:endParaRPr lang="en-US" sz="2000" b="1" dirty="0"/>
          </a:p>
          <a:p>
            <a:r>
              <a:rPr lang="en-US" sz="2000" baseline="30000" dirty="0"/>
              <a:t>[ </a:t>
            </a:r>
            <a:r>
              <a:rPr lang="en-US" sz="2000" baseline="30000" dirty="0" err="1"/>
              <a:t>dak</a:t>
            </a:r>
            <a:r>
              <a:rPr lang="en-US" sz="2000" baseline="30000" dirty="0"/>
              <a:t>-</a:t>
            </a:r>
            <a:r>
              <a:rPr lang="en-US" sz="2000" baseline="30000" dirty="0" err="1"/>
              <a:t>t</a:t>
            </a:r>
            <a:r>
              <a:rPr lang="en-US" sz="2000" i="1" baseline="30000" dirty="0" err="1"/>
              <a:t>uh</a:t>
            </a:r>
            <a:r>
              <a:rPr lang="en-US" sz="2000" baseline="30000" dirty="0"/>
              <a:t>-</a:t>
            </a:r>
            <a:r>
              <a:rPr lang="en-US" sz="2000" b="1" baseline="30000" dirty="0" err="1"/>
              <a:t>los</a:t>
            </a:r>
            <a:r>
              <a:rPr lang="en-US" sz="2000" baseline="30000" dirty="0"/>
              <a:t>-</a:t>
            </a:r>
            <a:r>
              <a:rPr lang="en-US" sz="2000" baseline="30000" dirty="0" err="1"/>
              <a:t>k</a:t>
            </a:r>
            <a:r>
              <a:rPr lang="en-US" sz="2000" i="1" baseline="30000" dirty="0" err="1"/>
              <a:t>uh</a:t>
            </a:r>
            <a:r>
              <a:rPr lang="en-US" sz="2000" baseline="30000" dirty="0"/>
              <a:t>-pee ]</a:t>
            </a:r>
            <a:endParaRPr lang="en-US" sz="2000" dirty="0"/>
          </a:p>
          <a:p>
            <a:endParaRPr lang="en-US" sz="2000" dirty="0"/>
          </a:p>
        </p:txBody>
      </p:sp>
      <p:sp>
        <p:nvSpPr>
          <p:cNvPr id="4" name="Slide Number Placeholder 3"/>
          <p:cNvSpPr>
            <a:spLocks noGrp="1"/>
          </p:cNvSpPr>
          <p:nvPr>
            <p:ph type="sldNum" sz="quarter" idx="10"/>
          </p:nvPr>
        </p:nvSpPr>
        <p:spPr/>
        <p:txBody>
          <a:bodyPr/>
          <a:lstStyle/>
          <a:p>
            <a:fld id="{F9EDE3C7-73B3-4ED0-AE6B-B475C507C2D2}" type="slidenum">
              <a:rPr lang="en-US" smtClean="0"/>
              <a:t>2</a:t>
            </a:fld>
            <a:endParaRPr lang="en-US"/>
          </a:p>
        </p:txBody>
      </p:sp>
    </p:spTree>
    <p:extLst>
      <p:ext uri="{BB962C8B-B14F-4D97-AF65-F5344CB8AC3E}">
        <p14:creationId xmlns:p14="http://schemas.microsoft.com/office/powerpoint/2010/main" val="1958771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Uterus </a:t>
            </a:r>
            <a:r>
              <a:rPr lang="th-TH" dirty="0" smtClean="0"/>
              <a:t>มดลูก</a:t>
            </a:r>
          </a:p>
          <a:p>
            <a:r>
              <a:rPr lang="en-US" dirty="0" smtClean="0"/>
              <a:t>Fetus</a:t>
            </a:r>
            <a:r>
              <a:rPr lang="en-US" baseline="0" dirty="0" smtClean="0"/>
              <a:t> </a:t>
            </a:r>
            <a:r>
              <a:rPr lang="th-TH" baseline="0" dirty="0" smtClean="0"/>
              <a:t>ตัวอ่อน</a:t>
            </a:r>
            <a:endParaRPr lang="en-US" baseline="0" dirty="0" smtClean="0"/>
          </a:p>
          <a:p>
            <a:r>
              <a:rPr lang="en-US" baseline="0" dirty="0" smtClean="0"/>
              <a:t>Fingerprint once formed during the pregnancy, remain essential unchanged until after death.</a:t>
            </a:r>
            <a:endParaRPr lang="th-TH" dirty="0" smtClean="0"/>
          </a:p>
        </p:txBody>
      </p:sp>
      <p:sp>
        <p:nvSpPr>
          <p:cNvPr id="4" name="Slide Number Placeholder 3"/>
          <p:cNvSpPr>
            <a:spLocks noGrp="1"/>
          </p:cNvSpPr>
          <p:nvPr>
            <p:ph type="sldNum" sz="quarter" idx="10"/>
          </p:nvPr>
        </p:nvSpPr>
        <p:spPr/>
        <p:txBody>
          <a:bodyPr/>
          <a:lstStyle/>
          <a:p>
            <a:fld id="{F9EDE3C7-73B3-4ED0-AE6B-B475C507C2D2}" type="slidenum">
              <a:rPr lang="en-US" smtClean="0"/>
              <a:t>3</a:t>
            </a:fld>
            <a:endParaRPr lang="en-US"/>
          </a:p>
        </p:txBody>
      </p:sp>
    </p:spTree>
    <p:extLst>
      <p:ext uri="{BB962C8B-B14F-4D97-AF65-F5344CB8AC3E}">
        <p14:creationId xmlns:p14="http://schemas.microsoft.com/office/powerpoint/2010/main" val="3948797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high</a:t>
            </a:r>
            <a:r>
              <a:rPr lang="en-US" baseline="0" dirty="0" smtClean="0"/>
              <a:t> quality traces in file prevent an effective usage of the third level information</a:t>
            </a:r>
            <a:r>
              <a:rPr lang="en-US" baseline="0" dirty="0" smtClean="0"/>
              <a:t>.</a:t>
            </a:r>
          </a:p>
          <a:p>
            <a:r>
              <a:rPr lang="en-US" baseline="0" dirty="0" smtClean="0"/>
              <a:t>Loop </a:t>
            </a:r>
            <a:r>
              <a:rPr lang="th-TH" baseline="0" dirty="0" smtClean="0"/>
              <a:t>มัดหวาย</a:t>
            </a:r>
          </a:p>
          <a:p>
            <a:r>
              <a:rPr lang="en-US" baseline="0" dirty="0" smtClean="0"/>
              <a:t>Whorl </a:t>
            </a:r>
            <a:r>
              <a:rPr lang="th-TH" baseline="0" dirty="0" smtClean="0"/>
              <a:t>ก้นหอย</a:t>
            </a:r>
          </a:p>
          <a:p>
            <a:r>
              <a:rPr lang="en-US" baseline="0" dirty="0" smtClean="0"/>
              <a:t>Arch </a:t>
            </a:r>
            <a:r>
              <a:rPr lang="th-TH" baseline="0" dirty="0" smtClean="0"/>
              <a:t>โค้ง</a:t>
            </a:r>
            <a:endParaRPr lang="en-US" dirty="0"/>
          </a:p>
        </p:txBody>
      </p:sp>
      <p:sp>
        <p:nvSpPr>
          <p:cNvPr id="4" name="Slide Number Placeholder 3"/>
          <p:cNvSpPr>
            <a:spLocks noGrp="1"/>
          </p:cNvSpPr>
          <p:nvPr>
            <p:ph type="sldNum" sz="quarter" idx="10"/>
          </p:nvPr>
        </p:nvSpPr>
        <p:spPr/>
        <p:txBody>
          <a:bodyPr/>
          <a:lstStyle/>
          <a:p>
            <a:fld id="{F9EDE3C7-73B3-4ED0-AE6B-B475C507C2D2}" type="slidenum">
              <a:rPr lang="en-US" smtClean="0"/>
              <a:t>4</a:t>
            </a:fld>
            <a:endParaRPr lang="en-US"/>
          </a:p>
        </p:txBody>
      </p:sp>
    </p:spTree>
    <p:extLst>
      <p:ext uri="{BB962C8B-B14F-4D97-AF65-F5344CB8AC3E}">
        <p14:creationId xmlns:p14="http://schemas.microsoft.com/office/powerpoint/2010/main" val="3913849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screen only</a:t>
            </a:r>
            <a:r>
              <a:rPr lang="en-US" baseline="0" dirty="0" smtClean="0"/>
              <a:t> a few suspects from a number of suspects, the classification pattern recognition is applied.</a:t>
            </a:r>
          </a:p>
          <a:p>
            <a:r>
              <a:rPr lang="en-US" baseline="0" dirty="0" smtClean="0"/>
              <a:t>To individually identify a suspect, the minutiae (ridge characteristics) recognition is applied.</a:t>
            </a:r>
            <a:endParaRPr lang="en-US" dirty="0"/>
          </a:p>
        </p:txBody>
      </p:sp>
      <p:sp>
        <p:nvSpPr>
          <p:cNvPr id="4" name="Slide Number Placeholder 3"/>
          <p:cNvSpPr>
            <a:spLocks noGrp="1"/>
          </p:cNvSpPr>
          <p:nvPr>
            <p:ph type="sldNum" sz="quarter" idx="10"/>
          </p:nvPr>
        </p:nvSpPr>
        <p:spPr/>
        <p:txBody>
          <a:bodyPr/>
          <a:lstStyle/>
          <a:p>
            <a:fld id="{F9EDE3C7-73B3-4ED0-AE6B-B475C507C2D2}" type="slidenum">
              <a:rPr lang="en-US" smtClean="0"/>
              <a:t>5</a:t>
            </a:fld>
            <a:endParaRPr lang="en-US"/>
          </a:p>
        </p:txBody>
      </p:sp>
    </p:spTree>
    <p:extLst>
      <p:ext uri="{BB962C8B-B14F-4D97-AF65-F5344CB8AC3E}">
        <p14:creationId xmlns:p14="http://schemas.microsoft.com/office/powerpoint/2010/main" val="3756108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magnetic iron particles form the hairs of the magnetic brush, the</a:t>
            </a:r>
            <a:r>
              <a:rPr lang="en-US" baseline="0" dirty="0" smtClean="0"/>
              <a:t> non magnetic particles are carried along by those hairs but adhere to the deposits upon contact.</a:t>
            </a:r>
          </a:p>
          <a:p>
            <a:r>
              <a:rPr lang="en-US" baseline="0" dirty="0" smtClean="0"/>
              <a:t>Advantage of using the magnetic based powder is to reduce the potential of destroying the trace of fingerprint by the brush wiping away the deposits.</a:t>
            </a:r>
            <a:endParaRPr lang="en-US" dirty="0"/>
          </a:p>
        </p:txBody>
      </p:sp>
      <p:sp>
        <p:nvSpPr>
          <p:cNvPr id="4" name="Slide Number Placeholder 3"/>
          <p:cNvSpPr>
            <a:spLocks noGrp="1"/>
          </p:cNvSpPr>
          <p:nvPr>
            <p:ph type="sldNum" sz="quarter" idx="10"/>
          </p:nvPr>
        </p:nvSpPr>
        <p:spPr/>
        <p:txBody>
          <a:bodyPr/>
          <a:lstStyle/>
          <a:p>
            <a:fld id="{F9EDE3C7-73B3-4ED0-AE6B-B475C507C2D2}" type="slidenum">
              <a:rPr lang="en-US" smtClean="0"/>
              <a:t>12</a:t>
            </a:fld>
            <a:endParaRPr lang="en-US"/>
          </a:p>
        </p:txBody>
      </p:sp>
    </p:spTree>
    <p:extLst>
      <p:ext uri="{BB962C8B-B14F-4D97-AF65-F5344CB8AC3E}">
        <p14:creationId xmlns:p14="http://schemas.microsoft.com/office/powerpoint/2010/main" val="1758432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E7DD17-65FC-40F6-95B6-3E823A649212}" type="datetime1">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FCE2B-4E65-480A-8432-2DA7A16E075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8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7BBEAE-3D67-4DCF-AFFD-F71480B65E74}" type="datetime1">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FCE2B-4E65-480A-8432-2DA7A16E075D}" type="slidenum">
              <a:rPr lang="en-US" smtClean="0"/>
              <a:t>‹#›</a:t>
            </a:fld>
            <a:endParaRPr lang="en-US"/>
          </a:p>
        </p:txBody>
      </p:sp>
    </p:spTree>
    <p:extLst>
      <p:ext uri="{BB962C8B-B14F-4D97-AF65-F5344CB8AC3E}">
        <p14:creationId xmlns:p14="http://schemas.microsoft.com/office/powerpoint/2010/main" val="207508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0134FD-809E-48BC-BF8F-74BB5EE14D76}" type="datetime1">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FCE2B-4E65-480A-8432-2DA7A16E075D}" type="slidenum">
              <a:rPr lang="en-US" smtClean="0"/>
              <a:t>‹#›</a:t>
            </a:fld>
            <a:endParaRPr lang="en-US"/>
          </a:p>
        </p:txBody>
      </p:sp>
    </p:spTree>
    <p:extLst>
      <p:ext uri="{BB962C8B-B14F-4D97-AF65-F5344CB8AC3E}">
        <p14:creationId xmlns:p14="http://schemas.microsoft.com/office/powerpoint/2010/main" val="1897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4927EC-B235-4A0A-BED5-11AEA9A5B174}" type="datetime1">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FCE2B-4E65-480A-8432-2DA7A16E075D}" type="slidenum">
              <a:rPr lang="en-US" smtClean="0"/>
              <a:t>‹#›</a:t>
            </a:fld>
            <a:endParaRPr lang="en-US"/>
          </a:p>
        </p:txBody>
      </p:sp>
    </p:spTree>
    <p:extLst>
      <p:ext uri="{BB962C8B-B14F-4D97-AF65-F5344CB8AC3E}">
        <p14:creationId xmlns:p14="http://schemas.microsoft.com/office/powerpoint/2010/main" val="2203395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89ED42-386C-4C0D-B9FA-87C6F04451F2}" type="datetime1">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FCE2B-4E65-480A-8432-2DA7A16E075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044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3CA03C-C841-480F-99F2-518254F4FB28}" type="datetime1">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FCE2B-4E65-480A-8432-2DA7A16E075D}" type="slidenum">
              <a:rPr lang="en-US" smtClean="0"/>
              <a:t>‹#›</a:t>
            </a:fld>
            <a:endParaRPr lang="en-US"/>
          </a:p>
        </p:txBody>
      </p:sp>
    </p:spTree>
    <p:extLst>
      <p:ext uri="{BB962C8B-B14F-4D97-AF65-F5344CB8AC3E}">
        <p14:creationId xmlns:p14="http://schemas.microsoft.com/office/powerpoint/2010/main" val="3607431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F2E056-76C6-4A5F-B0B5-F54B5C759AD6}" type="datetime1">
              <a:rPr lang="en-US" smtClean="0"/>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DFCE2B-4E65-480A-8432-2DA7A16E075D}" type="slidenum">
              <a:rPr lang="en-US" smtClean="0"/>
              <a:t>‹#›</a:t>
            </a:fld>
            <a:endParaRPr lang="en-US"/>
          </a:p>
        </p:txBody>
      </p:sp>
    </p:spTree>
    <p:extLst>
      <p:ext uri="{BB962C8B-B14F-4D97-AF65-F5344CB8AC3E}">
        <p14:creationId xmlns:p14="http://schemas.microsoft.com/office/powerpoint/2010/main" val="2229107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C76043-F47B-4CEE-8BE8-ED6D730BA3D2}" type="datetime1">
              <a:rPr lang="en-US" smtClean="0"/>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DFCE2B-4E65-480A-8432-2DA7A16E075D}" type="slidenum">
              <a:rPr lang="en-US" smtClean="0"/>
              <a:t>‹#›</a:t>
            </a:fld>
            <a:endParaRPr lang="en-US"/>
          </a:p>
        </p:txBody>
      </p:sp>
    </p:spTree>
    <p:extLst>
      <p:ext uri="{BB962C8B-B14F-4D97-AF65-F5344CB8AC3E}">
        <p14:creationId xmlns:p14="http://schemas.microsoft.com/office/powerpoint/2010/main" val="1733973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DEC299E-D8E1-4929-8166-29E2A7B273BA}" type="datetime1">
              <a:rPr lang="en-US" smtClean="0"/>
              <a:t>8/28/2019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FDFCE2B-4E65-480A-8432-2DA7A16E075D}" type="slidenum">
              <a:rPr lang="en-US" smtClean="0"/>
              <a:t>‹#›</a:t>
            </a:fld>
            <a:endParaRPr lang="en-US"/>
          </a:p>
        </p:txBody>
      </p:sp>
    </p:spTree>
    <p:extLst>
      <p:ext uri="{BB962C8B-B14F-4D97-AF65-F5344CB8AC3E}">
        <p14:creationId xmlns:p14="http://schemas.microsoft.com/office/powerpoint/2010/main" val="62851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0BD6B70-27B1-42B3-84C4-CBAC22E59F3E}" type="datetime1">
              <a:rPr lang="en-US" smtClean="0"/>
              <a:t>8/28/2019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FDFCE2B-4E65-480A-8432-2DA7A16E075D}" type="slidenum">
              <a:rPr lang="en-US" smtClean="0"/>
              <a:t>‹#›</a:t>
            </a:fld>
            <a:endParaRPr lang="en-US"/>
          </a:p>
        </p:txBody>
      </p:sp>
    </p:spTree>
    <p:extLst>
      <p:ext uri="{BB962C8B-B14F-4D97-AF65-F5344CB8AC3E}">
        <p14:creationId xmlns:p14="http://schemas.microsoft.com/office/powerpoint/2010/main" val="541757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FD0BA1-5CAD-498D-9699-56228F0BD491}" type="datetime1">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FCE2B-4E65-480A-8432-2DA7A16E075D}" type="slidenum">
              <a:rPr lang="en-US" smtClean="0"/>
              <a:t>‹#›</a:t>
            </a:fld>
            <a:endParaRPr lang="en-US"/>
          </a:p>
        </p:txBody>
      </p:sp>
    </p:spTree>
    <p:extLst>
      <p:ext uri="{BB962C8B-B14F-4D97-AF65-F5344CB8AC3E}">
        <p14:creationId xmlns:p14="http://schemas.microsoft.com/office/powerpoint/2010/main" val="1640744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6E05261-AC39-45F7-80F1-278A404AF545}" type="datetime1">
              <a:rPr lang="en-US" smtClean="0"/>
              <a:t>8/28/2019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FDFCE2B-4E65-480A-8432-2DA7A16E075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195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hyperlink" Target="https://slideplayer.com/slide/4417906/"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heregister.co.uk/2004/05/26/fbi_madrid_blunder/" TargetMode="External"/><Relationship Id="rId2" Type="http://schemas.openxmlformats.org/officeDocument/2006/relationships/hyperlink" Target="http://criminalcpd.net.au/wp-content/uploads/2016/09/Fingerprints__An_Introduction_to_Dactyloscopy.pdf" TargetMode="External"/><Relationship Id="rId1" Type="http://schemas.openxmlformats.org/officeDocument/2006/relationships/slideLayout" Target="../slideLayouts/slideLayout2.xml"/><Relationship Id="rId4" Type="http://schemas.openxmlformats.org/officeDocument/2006/relationships/hyperlink" Target="https://www.safariland.com/fingerprint-powder-guide.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err="1" smtClean="0">
                <a:latin typeface="Times New Roman" panose="02020603050405020304" pitchFamily="18" charset="0"/>
                <a:cs typeface="Times New Roman" panose="02020603050405020304" pitchFamily="18" charset="0"/>
              </a:rPr>
              <a:t>Dactyloscopy</a:t>
            </a: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(fingerprint identification)</a:t>
            </a: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dirty="0" smtClean="0"/>
              <a:t>28</a:t>
            </a:r>
            <a:r>
              <a:rPr lang="en-US" baseline="30000" dirty="0" smtClean="0"/>
              <a:t>th</a:t>
            </a:r>
            <a:r>
              <a:rPr lang="en-US" dirty="0" smtClean="0"/>
              <a:t> </a:t>
            </a:r>
            <a:r>
              <a:rPr lang="en-US" dirty="0" smtClean="0"/>
              <a:t>August </a:t>
            </a:r>
            <a:r>
              <a:rPr lang="en-US" dirty="0" smtClean="0"/>
              <a:t>2019</a:t>
            </a:r>
            <a:endParaRPr lang="en-US" dirty="0"/>
          </a:p>
        </p:txBody>
      </p:sp>
      <p:sp>
        <p:nvSpPr>
          <p:cNvPr id="4" name="Slide Number Placeholder 3"/>
          <p:cNvSpPr>
            <a:spLocks noGrp="1"/>
          </p:cNvSpPr>
          <p:nvPr>
            <p:ph type="sldNum" sz="quarter" idx="12"/>
          </p:nvPr>
        </p:nvSpPr>
        <p:spPr/>
        <p:txBody>
          <a:bodyPr/>
          <a:lstStyle/>
          <a:p>
            <a:fld id="{3FDFCE2B-4E65-480A-8432-2DA7A16E075D}" type="slidenum">
              <a:rPr lang="en-US" smtClean="0"/>
              <a:t>1</a:t>
            </a:fld>
            <a:endParaRPr lang="en-US"/>
          </a:p>
        </p:txBody>
      </p:sp>
      <p:sp>
        <p:nvSpPr>
          <p:cNvPr id="5" name="AutoShape 2" descr="https://sites.google.com/site/magicofforensicscience/_/rsrc/1247352681567/lesson2/palmprint.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7742617" y="458878"/>
            <a:ext cx="3261938" cy="3566160"/>
          </a:xfrm>
          <a:prstGeom prst="rect">
            <a:avLst/>
          </a:prstGeom>
        </p:spPr>
      </p:pic>
      <p:sp>
        <p:nvSpPr>
          <p:cNvPr id="7" name="Rectangle 6"/>
          <p:cNvSpPr/>
          <p:nvPr/>
        </p:nvSpPr>
        <p:spPr>
          <a:xfrm>
            <a:off x="7468924" y="4082589"/>
            <a:ext cx="4676024" cy="307777"/>
          </a:xfrm>
          <a:prstGeom prst="rect">
            <a:avLst/>
          </a:prstGeom>
        </p:spPr>
        <p:txBody>
          <a:bodyPr wrap="none">
            <a:spAutoFit/>
          </a:bodyPr>
          <a:lstStyle/>
          <a:p>
            <a:r>
              <a:rPr lang="en-US" sz="1400" dirty="0"/>
              <a:t>https://sites.google.com/site/magicofforensicscience/lesson2</a:t>
            </a:r>
          </a:p>
        </p:txBody>
      </p:sp>
    </p:spTree>
    <p:extLst>
      <p:ext uri="{BB962C8B-B14F-4D97-AF65-F5344CB8AC3E}">
        <p14:creationId xmlns:p14="http://schemas.microsoft.com/office/powerpoint/2010/main" val="4036608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4"/>
            <a:ext cx="10380487" cy="968440"/>
          </a:xfrm>
        </p:spPr>
        <p:txBody>
          <a:bodyPr>
            <a:normAutofit fontScale="90000"/>
          </a:bodyPr>
          <a:lstStyle/>
          <a:p>
            <a:r>
              <a:rPr lang="en-US" dirty="0" smtClean="0">
                <a:latin typeface="Times New Roman" panose="02020603050405020304" pitchFamily="18" charset="0"/>
                <a:cs typeface="Times New Roman" panose="02020603050405020304" pitchFamily="18" charset="0"/>
              </a:rPr>
              <a:t>Detection of fingerprints : Oblique lighting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3FDFCE2B-4E65-480A-8432-2DA7A16E075D}" type="slidenum">
              <a:rPr lang="en-US" smtClean="0"/>
              <a:t>10</a:t>
            </a:fld>
            <a:endParaRPr lang="en-US"/>
          </a:p>
        </p:txBody>
      </p:sp>
      <p:pic>
        <p:nvPicPr>
          <p:cNvPr id="5" name="Picture 4"/>
          <p:cNvPicPr>
            <a:picLocks noChangeAspect="1"/>
          </p:cNvPicPr>
          <p:nvPr/>
        </p:nvPicPr>
        <p:blipFill>
          <a:blip r:embed="rId2"/>
          <a:stretch>
            <a:fillRect/>
          </a:stretch>
        </p:blipFill>
        <p:spPr>
          <a:xfrm>
            <a:off x="2388056" y="1436301"/>
            <a:ext cx="7512402" cy="4093209"/>
          </a:xfrm>
          <a:prstGeom prst="rect">
            <a:avLst/>
          </a:prstGeom>
        </p:spPr>
      </p:pic>
      <p:sp>
        <p:nvSpPr>
          <p:cNvPr id="6" name="TextBox 5"/>
          <p:cNvSpPr txBox="1"/>
          <p:nvPr/>
        </p:nvSpPr>
        <p:spPr>
          <a:xfrm>
            <a:off x="354842" y="5710767"/>
            <a:ext cx="11698859" cy="646331"/>
          </a:xfrm>
          <a:prstGeom prst="rect">
            <a:avLst/>
          </a:prstGeom>
          <a:noFill/>
        </p:spPr>
        <p:txBody>
          <a:bodyPr wrap="square" rtlCol="0">
            <a:spAutoFit/>
          </a:bodyPr>
          <a:lstStyle/>
          <a:p>
            <a:r>
              <a:rPr lang="en-US" dirty="0" smtClean="0"/>
              <a:t>The diffused light form the deposits-as opposed to transmitted or </a:t>
            </a:r>
            <a:r>
              <a:rPr lang="en-US" dirty="0" err="1" smtClean="0"/>
              <a:t>specularly</a:t>
            </a:r>
            <a:r>
              <a:rPr lang="en-US" dirty="0" smtClean="0"/>
              <a:t> reflected light from the substrate- can let</a:t>
            </a:r>
          </a:p>
          <a:p>
            <a:r>
              <a:rPr lang="en-US" b="1" dirty="0" smtClean="0">
                <a:solidFill>
                  <a:srgbClr val="FF0000"/>
                </a:solidFill>
              </a:rPr>
              <a:t> a fingerprint stand out brightly against a dark background</a:t>
            </a:r>
            <a:r>
              <a:rPr lang="en-US" dirty="0" smtClean="0"/>
              <a:t>.</a:t>
            </a:r>
            <a:endParaRPr lang="en-US" dirty="0"/>
          </a:p>
        </p:txBody>
      </p:sp>
      <p:pic>
        <p:nvPicPr>
          <p:cNvPr id="7" name="Picture 6"/>
          <p:cNvPicPr>
            <a:picLocks noChangeAspect="1"/>
          </p:cNvPicPr>
          <p:nvPr/>
        </p:nvPicPr>
        <p:blipFill>
          <a:blip r:embed="rId3"/>
          <a:stretch>
            <a:fillRect/>
          </a:stretch>
        </p:blipFill>
        <p:spPr>
          <a:xfrm>
            <a:off x="2707099" y="6531019"/>
            <a:ext cx="7849371" cy="222656"/>
          </a:xfrm>
          <a:prstGeom prst="rect">
            <a:avLst/>
          </a:prstGeom>
        </p:spPr>
      </p:pic>
    </p:spTree>
    <p:extLst>
      <p:ext uri="{BB962C8B-B14F-4D97-AF65-F5344CB8AC3E}">
        <p14:creationId xmlns:p14="http://schemas.microsoft.com/office/powerpoint/2010/main" val="1318345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38" y="-159755"/>
            <a:ext cx="12017324" cy="1450757"/>
          </a:xfrm>
        </p:spPr>
        <p:txBody>
          <a:bodyPr/>
          <a:lstStyle/>
          <a:p>
            <a:r>
              <a:rPr lang="en-US" b="1" dirty="0" smtClean="0">
                <a:latin typeface="Times New Roman" panose="02020603050405020304" pitchFamily="18" charset="0"/>
                <a:cs typeface="Times New Roman" panose="02020603050405020304" pitchFamily="18" charset="0"/>
              </a:rPr>
              <a:t>Fluorescence detection of latent fingerprints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FDFCE2B-4E65-480A-8432-2DA7A16E075D}" type="slidenum">
              <a:rPr lang="en-US" smtClean="0"/>
              <a:t>11</a:t>
            </a:fld>
            <a:endParaRPr lang="en-US"/>
          </a:p>
        </p:txBody>
      </p:sp>
      <p:pic>
        <p:nvPicPr>
          <p:cNvPr id="5" name="Picture 4"/>
          <p:cNvPicPr>
            <a:picLocks noChangeAspect="1"/>
          </p:cNvPicPr>
          <p:nvPr/>
        </p:nvPicPr>
        <p:blipFill>
          <a:blip r:embed="rId2"/>
          <a:stretch>
            <a:fillRect/>
          </a:stretch>
        </p:blipFill>
        <p:spPr>
          <a:xfrm>
            <a:off x="2019594" y="1586348"/>
            <a:ext cx="8194762" cy="4611931"/>
          </a:xfrm>
          <a:prstGeom prst="rect">
            <a:avLst/>
          </a:prstGeom>
        </p:spPr>
      </p:pic>
      <p:pic>
        <p:nvPicPr>
          <p:cNvPr id="6" name="Picture 5"/>
          <p:cNvPicPr>
            <a:picLocks noChangeAspect="1"/>
          </p:cNvPicPr>
          <p:nvPr/>
        </p:nvPicPr>
        <p:blipFill>
          <a:blip r:embed="rId3"/>
          <a:stretch>
            <a:fillRect/>
          </a:stretch>
        </p:blipFill>
        <p:spPr>
          <a:xfrm>
            <a:off x="2134920" y="6531019"/>
            <a:ext cx="7849371" cy="222656"/>
          </a:xfrm>
          <a:prstGeom prst="rect">
            <a:avLst/>
          </a:prstGeom>
        </p:spPr>
      </p:pic>
    </p:spTree>
    <p:extLst>
      <p:ext uri="{BB962C8B-B14F-4D97-AF65-F5344CB8AC3E}">
        <p14:creationId xmlns:p14="http://schemas.microsoft.com/office/powerpoint/2010/main" val="1080929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189453"/>
            <a:ext cx="6095090" cy="1450757"/>
          </a:xfrm>
        </p:spPr>
        <p:txBody>
          <a:bodyPr/>
          <a:lstStyle/>
          <a:p>
            <a:r>
              <a:rPr lang="en-US" b="1" dirty="0" smtClean="0">
                <a:latin typeface="Times New Roman" panose="02020603050405020304" pitchFamily="18" charset="0"/>
                <a:cs typeface="Times New Roman" panose="02020603050405020304" pitchFamily="18" charset="0"/>
              </a:rPr>
              <a:t>Development of fingerprints : powders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5575" y="1821724"/>
            <a:ext cx="6531819" cy="4333415"/>
          </a:xfrm>
        </p:spPr>
        <p:txBody>
          <a:bodyPr>
            <a:normAutofit/>
          </a:bodyPr>
          <a:lstStyle/>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powders are suitable for </a:t>
            </a:r>
            <a:r>
              <a:rPr lang="en-US" b="1" dirty="0" smtClean="0">
                <a:latin typeface="Times New Roman" panose="02020603050405020304" pitchFamily="18" charset="0"/>
                <a:cs typeface="Times New Roman" panose="02020603050405020304" pitchFamily="18" charset="0"/>
              </a:rPr>
              <a:t>smooth, non-porous surfaces</a:t>
            </a:r>
            <a:r>
              <a:rPr lang="en-US"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They work well mostly for fresh prints because the particles attach to the humid, sticky and greasy substances in the deposits.</a:t>
            </a: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Examples of powders : </a:t>
            </a:r>
            <a:r>
              <a:rPr lang="en-US" b="1" dirty="0" smtClean="0">
                <a:latin typeface="Times New Roman" panose="02020603050405020304" pitchFamily="18" charset="0"/>
                <a:cs typeface="Times New Roman" panose="02020603050405020304" pitchFamily="18" charset="0"/>
              </a:rPr>
              <a:t>black powders, fluorescent powders and magnetic based powders</a:t>
            </a:r>
            <a:r>
              <a:rPr lang="en-US"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black power </a:t>
            </a:r>
            <a:r>
              <a:rPr lang="en-US" dirty="0">
                <a:latin typeface="Times New Roman" panose="02020603050405020304" pitchFamily="18" charset="0"/>
                <a:cs typeface="Times New Roman" panose="02020603050405020304" pitchFamily="18" charset="0"/>
              </a:rPr>
              <a:t>is manufactured from a variety of carbon-based powders with a </a:t>
            </a:r>
            <a:r>
              <a:rPr lang="en-US" dirty="0" smtClean="0">
                <a:latin typeface="Times New Roman" panose="02020603050405020304" pitchFamily="18" charset="0"/>
                <a:cs typeface="Times New Roman" panose="02020603050405020304" pitchFamily="18" charset="0"/>
              </a:rPr>
              <a:t>binder.</a:t>
            </a: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fluorescent powders are used </a:t>
            </a:r>
            <a:r>
              <a:rPr lang="en-US" dirty="0">
                <a:latin typeface="Times New Roman" panose="02020603050405020304" pitchFamily="18" charset="0"/>
                <a:cs typeface="Times New Roman" panose="02020603050405020304" pitchFamily="18" charset="0"/>
              </a:rPr>
              <a:t>where a print is difficult to distinguish from its surface</a:t>
            </a:r>
            <a:r>
              <a:rPr lang="en-US"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magnetic based powders consist of a mixture of iron particle and non magnetic flake particles (colorants).</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FDFCE2B-4E65-480A-8432-2DA7A16E075D}" type="slidenum">
              <a:rPr lang="en-US" smtClean="0"/>
              <a:t>12</a:t>
            </a:fld>
            <a:endParaRPr lang="en-US"/>
          </a:p>
        </p:txBody>
      </p:sp>
      <p:sp>
        <p:nvSpPr>
          <p:cNvPr id="5" name="AutoShape 2" descr="Black Fingerprint Powd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ack Fingerprint Powd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7528969" y="77130"/>
            <a:ext cx="3538481" cy="2123088"/>
          </a:xfrm>
          <a:prstGeom prst="rect">
            <a:avLst/>
          </a:prstGeom>
        </p:spPr>
      </p:pic>
      <p:pic>
        <p:nvPicPr>
          <p:cNvPr id="8" name="Picture 7"/>
          <p:cNvPicPr>
            <a:picLocks noChangeAspect="1"/>
          </p:cNvPicPr>
          <p:nvPr/>
        </p:nvPicPr>
        <p:blipFill>
          <a:blip r:embed="rId4"/>
          <a:stretch>
            <a:fillRect/>
          </a:stretch>
        </p:blipFill>
        <p:spPr>
          <a:xfrm>
            <a:off x="7499797" y="2278538"/>
            <a:ext cx="3567760" cy="2140656"/>
          </a:xfrm>
          <a:prstGeom prst="rect">
            <a:avLst/>
          </a:prstGeom>
        </p:spPr>
      </p:pic>
      <p:pic>
        <p:nvPicPr>
          <p:cNvPr id="9" name="Picture 8"/>
          <p:cNvPicPr>
            <a:picLocks noChangeAspect="1"/>
          </p:cNvPicPr>
          <p:nvPr/>
        </p:nvPicPr>
        <p:blipFill>
          <a:blip r:embed="rId5"/>
          <a:stretch>
            <a:fillRect/>
          </a:stretch>
        </p:blipFill>
        <p:spPr>
          <a:xfrm>
            <a:off x="7514437" y="4519259"/>
            <a:ext cx="3538481" cy="2123088"/>
          </a:xfrm>
          <a:prstGeom prst="rect">
            <a:avLst/>
          </a:prstGeom>
        </p:spPr>
      </p:pic>
      <p:sp>
        <p:nvSpPr>
          <p:cNvPr id="10" name="TextBox 9"/>
          <p:cNvSpPr txBox="1"/>
          <p:nvPr/>
        </p:nvSpPr>
        <p:spPr>
          <a:xfrm>
            <a:off x="7796071" y="1737502"/>
            <a:ext cx="1487606" cy="369332"/>
          </a:xfrm>
          <a:prstGeom prst="rect">
            <a:avLst/>
          </a:prstGeom>
          <a:solidFill>
            <a:schemeClr val="bg1"/>
          </a:solidFill>
        </p:spPr>
        <p:txBody>
          <a:bodyPr wrap="square" rtlCol="0">
            <a:spAutoFit/>
          </a:bodyPr>
          <a:lstStyle/>
          <a:p>
            <a:r>
              <a:rPr lang="en-US" dirty="0" smtClean="0"/>
              <a:t>Black powder</a:t>
            </a:r>
            <a:endParaRPr lang="en-US" dirty="0"/>
          </a:p>
        </p:txBody>
      </p:sp>
      <p:sp>
        <p:nvSpPr>
          <p:cNvPr id="11" name="TextBox 10"/>
          <p:cNvSpPr txBox="1"/>
          <p:nvPr/>
        </p:nvSpPr>
        <p:spPr>
          <a:xfrm>
            <a:off x="7528969" y="3690365"/>
            <a:ext cx="1487606" cy="646331"/>
          </a:xfrm>
          <a:prstGeom prst="rect">
            <a:avLst/>
          </a:prstGeom>
          <a:solidFill>
            <a:schemeClr val="bg1"/>
          </a:solidFill>
        </p:spPr>
        <p:txBody>
          <a:bodyPr wrap="square" rtlCol="0">
            <a:spAutoFit/>
          </a:bodyPr>
          <a:lstStyle/>
          <a:p>
            <a:r>
              <a:rPr lang="en-US" dirty="0" smtClean="0"/>
              <a:t>fluorescent powder</a:t>
            </a:r>
            <a:endParaRPr lang="en-US" dirty="0"/>
          </a:p>
        </p:txBody>
      </p:sp>
      <p:sp>
        <p:nvSpPr>
          <p:cNvPr id="12" name="TextBox 11"/>
          <p:cNvSpPr txBox="1"/>
          <p:nvPr/>
        </p:nvSpPr>
        <p:spPr>
          <a:xfrm>
            <a:off x="7514437" y="4633102"/>
            <a:ext cx="1192835" cy="923330"/>
          </a:xfrm>
          <a:prstGeom prst="rect">
            <a:avLst/>
          </a:prstGeom>
          <a:solidFill>
            <a:schemeClr val="bg1"/>
          </a:solidFill>
        </p:spPr>
        <p:txBody>
          <a:bodyPr wrap="square" rtlCol="0">
            <a:spAutoFit/>
          </a:bodyPr>
          <a:lstStyle/>
          <a:p>
            <a:r>
              <a:rPr lang="en-US" dirty="0" smtClean="0"/>
              <a:t>Magnetic based powder</a:t>
            </a:r>
            <a:endParaRPr lang="en-US" dirty="0"/>
          </a:p>
        </p:txBody>
      </p:sp>
      <p:sp>
        <p:nvSpPr>
          <p:cNvPr id="13" name="Rectangle 12"/>
          <p:cNvSpPr/>
          <p:nvPr/>
        </p:nvSpPr>
        <p:spPr>
          <a:xfrm>
            <a:off x="1311638" y="6455578"/>
            <a:ext cx="5789277" cy="369332"/>
          </a:xfrm>
          <a:prstGeom prst="rect">
            <a:avLst/>
          </a:prstGeom>
        </p:spPr>
        <p:txBody>
          <a:bodyPr wrap="none">
            <a:spAutoFit/>
          </a:bodyPr>
          <a:lstStyle/>
          <a:p>
            <a:r>
              <a:rPr lang="en-US" dirty="0"/>
              <a:t>https://www.safariland.com/fingerprint-powder-guide.html</a:t>
            </a:r>
          </a:p>
        </p:txBody>
      </p:sp>
    </p:spTree>
    <p:extLst>
      <p:ext uri="{BB962C8B-B14F-4D97-AF65-F5344CB8AC3E}">
        <p14:creationId xmlns:p14="http://schemas.microsoft.com/office/powerpoint/2010/main" val="1696226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673" y="-97809"/>
            <a:ext cx="11419507" cy="1450757"/>
          </a:xfrm>
        </p:spPr>
        <p:txBody>
          <a:bodyPr/>
          <a:lstStyle/>
          <a:p>
            <a:r>
              <a:rPr lang="en-US" dirty="0" smtClean="0">
                <a:latin typeface="Times New Roman" panose="02020603050405020304" pitchFamily="18" charset="0"/>
                <a:cs typeface="Times New Roman" panose="02020603050405020304" pitchFamily="18" charset="0"/>
              </a:rPr>
              <a:t>Advantage of the magnetic based powders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97336" y="1845734"/>
            <a:ext cx="4219844" cy="4023360"/>
          </a:xfrm>
        </p:spPr>
        <p:txBody>
          <a:bodyPr>
            <a:no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Magnetic flake powders offer an advantage, as the excess powder on the surface can be easily removed with strong rare-earth magnet, often essentially enhancing print quality.</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Flake characteristics can play an important role for the effectiveness of the removal.</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FDFCE2B-4E65-480A-8432-2DA7A16E075D}" type="slidenum">
              <a:rPr lang="en-US" smtClean="0"/>
              <a:t>13</a:t>
            </a:fld>
            <a:endParaRPr lang="en-US"/>
          </a:p>
        </p:txBody>
      </p:sp>
      <p:pic>
        <p:nvPicPr>
          <p:cNvPr id="5" name="Picture 4"/>
          <p:cNvPicPr>
            <a:picLocks noChangeAspect="1"/>
          </p:cNvPicPr>
          <p:nvPr/>
        </p:nvPicPr>
        <p:blipFill>
          <a:blip r:embed="rId2"/>
          <a:stretch>
            <a:fillRect/>
          </a:stretch>
        </p:blipFill>
        <p:spPr>
          <a:xfrm>
            <a:off x="0" y="1737359"/>
            <a:ext cx="3671248" cy="4409249"/>
          </a:xfrm>
          <a:prstGeom prst="rect">
            <a:avLst/>
          </a:prstGeom>
        </p:spPr>
      </p:pic>
      <p:pic>
        <p:nvPicPr>
          <p:cNvPr id="6" name="Picture 5"/>
          <p:cNvPicPr>
            <a:picLocks noChangeAspect="1"/>
          </p:cNvPicPr>
          <p:nvPr/>
        </p:nvPicPr>
        <p:blipFill>
          <a:blip r:embed="rId3"/>
          <a:stretch>
            <a:fillRect/>
          </a:stretch>
        </p:blipFill>
        <p:spPr>
          <a:xfrm>
            <a:off x="3671248" y="1934775"/>
            <a:ext cx="3629070" cy="4211833"/>
          </a:xfrm>
          <a:prstGeom prst="rect">
            <a:avLst/>
          </a:prstGeom>
        </p:spPr>
      </p:pic>
      <p:pic>
        <p:nvPicPr>
          <p:cNvPr id="7" name="Picture 6"/>
          <p:cNvPicPr>
            <a:picLocks noChangeAspect="1"/>
          </p:cNvPicPr>
          <p:nvPr/>
        </p:nvPicPr>
        <p:blipFill>
          <a:blip r:embed="rId4"/>
          <a:stretch>
            <a:fillRect/>
          </a:stretch>
        </p:blipFill>
        <p:spPr>
          <a:xfrm>
            <a:off x="2134920" y="6531019"/>
            <a:ext cx="7849371" cy="222656"/>
          </a:xfrm>
          <a:prstGeom prst="rect">
            <a:avLst/>
          </a:prstGeom>
        </p:spPr>
      </p:pic>
    </p:spTree>
    <p:extLst>
      <p:ext uri="{BB962C8B-B14F-4D97-AF65-F5344CB8AC3E}">
        <p14:creationId xmlns:p14="http://schemas.microsoft.com/office/powerpoint/2010/main" val="949477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89AA5D9-000C-454F-989D-4F85705E85B0}" type="slidenum">
              <a:rPr lang="en-US" altLang="en-US" smtClean="0"/>
              <a:pPr>
                <a:defRPr/>
              </a:pPr>
              <a:t>14</a:t>
            </a:fld>
            <a:endParaRPr lang="en-US" altLang="en-US"/>
          </a:p>
        </p:txBody>
      </p:sp>
      <p:pic>
        <p:nvPicPr>
          <p:cNvPr id="5" name="Picture 4"/>
          <p:cNvPicPr>
            <a:picLocks noChangeAspect="1"/>
          </p:cNvPicPr>
          <p:nvPr/>
        </p:nvPicPr>
        <p:blipFill rotWithShape="1">
          <a:blip r:embed="rId2"/>
          <a:srcRect l="19167" t="9980" r="20833" b="17392"/>
          <a:stretch/>
        </p:blipFill>
        <p:spPr>
          <a:xfrm>
            <a:off x="1999957" y="459273"/>
            <a:ext cx="8430208" cy="5737226"/>
          </a:xfrm>
          <a:prstGeom prst="rect">
            <a:avLst/>
          </a:prstGeom>
        </p:spPr>
      </p:pic>
      <p:sp>
        <p:nvSpPr>
          <p:cNvPr id="6" name="Rectangle 5"/>
          <p:cNvSpPr/>
          <p:nvPr/>
        </p:nvSpPr>
        <p:spPr>
          <a:xfrm>
            <a:off x="3657601" y="6196499"/>
            <a:ext cx="3867213" cy="369332"/>
          </a:xfrm>
          <a:prstGeom prst="rect">
            <a:avLst/>
          </a:prstGeom>
        </p:spPr>
        <p:txBody>
          <a:bodyPr wrap="none">
            <a:spAutoFit/>
          </a:bodyPr>
          <a:lstStyle/>
          <a:p>
            <a:r>
              <a:rPr lang="en-US" dirty="0">
                <a:hlinkClick r:id="rId3"/>
              </a:rPr>
              <a:t>https://slideplayer.com/slide/4417906/</a:t>
            </a:r>
            <a:endParaRPr lang="en-US" dirty="0"/>
          </a:p>
        </p:txBody>
      </p:sp>
    </p:spTree>
    <p:extLst>
      <p:ext uri="{BB962C8B-B14F-4D97-AF65-F5344CB8AC3E}">
        <p14:creationId xmlns:p14="http://schemas.microsoft.com/office/powerpoint/2010/main" val="2202945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 example </a:t>
            </a:r>
            <a:r>
              <a:rPr lang="en-US" b="1" dirty="0"/>
              <a:t>of international miscarriages of justice due to fingerprint </a:t>
            </a:r>
            <a:r>
              <a:rPr lang="en-US" b="1" dirty="0" smtClean="0"/>
              <a:t>evidence </a:t>
            </a:r>
            <a:endParaRPr lang="en-US" dirty="0"/>
          </a:p>
        </p:txBody>
      </p:sp>
      <p:sp>
        <p:nvSpPr>
          <p:cNvPr id="3" name="Content Placeholder 2"/>
          <p:cNvSpPr>
            <a:spLocks noGrp="1"/>
          </p:cNvSpPr>
          <p:nvPr>
            <p:ph idx="1"/>
          </p:nvPr>
        </p:nvSpPr>
        <p:spPr>
          <a:xfrm>
            <a:off x="272955" y="1845734"/>
            <a:ext cx="11919045" cy="4023360"/>
          </a:xfrm>
        </p:spPr>
        <p:txBody>
          <a:bodyPr>
            <a:noAutofit/>
          </a:bodyPr>
          <a:lstStyle/>
          <a:p>
            <a:r>
              <a:rPr lang="en-US" sz="1800" b="1" dirty="0"/>
              <a:t>Brandon Mayfield </a:t>
            </a:r>
            <a:endParaRPr lang="en-US" sz="1800" dirty="0"/>
          </a:p>
          <a:p>
            <a:r>
              <a:rPr lang="en-US" sz="1800" dirty="0"/>
              <a:t>Brandon Mayfield was a lawyer in the US State of Oregon who was identified as a participant in the Madrid bombing based on a fingerprint match by the FBI. The FBI Latent Print Unit processed a fingerprint collected in Madrid and reported a </a:t>
            </a:r>
            <a:r>
              <a:rPr lang="en-US" sz="1800" i="1" dirty="0"/>
              <a:t>"100 percent positive" </a:t>
            </a:r>
            <a:r>
              <a:rPr lang="en-US" sz="1800" dirty="0"/>
              <a:t>match against one of the 20 fingerprint candidates returned in a search response from their IAFIS— Integrated Automated Fingerprint Identification System. The FBI initially called it an </a:t>
            </a:r>
            <a:r>
              <a:rPr lang="en-US" sz="1800" i="1" dirty="0"/>
              <a:t>"absolutely incontrovertible match". </a:t>
            </a:r>
            <a:endParaRPr lang="en-US" sz="1800" dirty="0"/>
          </a:p>
          <a:p>
            <a:r>
              <a:rPr lang="en-US" sz="1800" dirty="0"/>
              <a:t>Subsequently, however, Spanish National Police examiners suggested that the print did not match Mayfield and after two weeks, they were able to identify another man whom they claimed the fingerprint did belong to. The FBI acknowledged their error, and a court released Mayfield, who by that time had spent two weeks in custody. </a:t>
            </a:r>
          </a:p>
          <a:p>
            <a:r>
              <a:rPr lang="en-US" sz="1800" dirty="0"/>
              <a:t>In January 2006, a U.S. Justice Department report was released which criticized the FBI for sloppy work but exonerated them of some more serious allegations. The report found that the misidentification had been due to a misapplication of methodology by the examiners involved. </a:t>
            </a:r>
          </a:p>
          <a:p>
            <a:r>
              <a:rPr lang="en-US" sz="1800" dirty="0"/>
              <a:t>On 29 November 2006, the FBI agreed to pay Brandon Mayfield the sum of US$2 million in compensation. </a:t>
            </a:r>
          </a:p>
          <a:p>
            <a:r>
              <a:rPr lang="en-US" sz="1800" dirty="0"/>
              <a:t>Mayfield was an American-born convert to Islam and his wife was an Egyptian immigrant, but Wikipedia politely suggests that these </a:t>
            </a:r>
            <a:r>
              <a:rPr lang="en-US" sz="1800" i="1" dirty="0"/>
              <a:t>“are not factors that should have affected fingerprint search technology</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fld id="{3FDFCE2B-4E65-480A-8432-2DA7A16E075D}" type="slidenum">
              <a:rPr lang="en-US" smtClean="0"/>
              <a:t>15</a:t>
            </a:fld>
            <a:endParaRPr lang="en-US"/>
          </a:p>
        </p:txBody>
      </p:sp>
      <p:sp>
        <p:nvSpPr>
          <p:cNvPr id="5" name="Rectangle 4"/>
          <p:cNvSpPr/>
          <p:nvPr/>
        </p:nvSpPr>
        <p:spPr>
          <a:xfrm>
            <a:off x="1433015" y="6469249"/>
            <a:ext cx="10345003" cy="338554"/>
          </a:xfrm>
          <a:prstGeom prst="rect">
            <a:avLst/>
          </a:prstGeom>
        </p:spPr>
        <p:txBody>
          <a:bodyPr wrap="square">
            <a:spAutoFit/>
          </a:bodyPr>
          <a:lstStyle/>
          <a:p>
            <a:r>
              <a:rPr lang="en-US" sz="1600" dirty="0"/>
              <a:t>http://criminalcpd.net.au/wp-content/uploads/2016/09/Fingerprints__An_Introduction_to_Dactyloscopy.pdf</a:t>
            </a:r>
          </a:p>
        </p:txBody>
      </p:sp>
    </p:spTree>
    <p:extLst>
      <p:ext uri="{BB962C8B-B14F-4D97-AF65-F5344CB8AC3E}">
        <p14:creationId xmlns:p14="http://schemas.microsoft.com/office/powerpoint/2010/main" val="3500017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1. P V D </a:t>
            </a:r>
            <a:r>
              <a:rPr lang="en-US" dirty="0" err="1" smtClean="0"/>
              <a:t>Haan</a:t>
            </a:r>
            <a:r>
              <a:rPr lang="en-US" dirty="0" smtClean="0"/>
              <a:t>, “Physics and fingerprints”, Contemporary Physics, 47:4</a:t>
            </a:r>
            <a:r>
              <a:rPr lang="en-US" smtClean="0"/>
              <a:t>, 209-230 (2006).</a:t>
            </a:r>
            <a:endParaRPr lang="en-US" dirty="0" smtClean="0"/>
          </a:p>
          <a:p>
            <a:r>
              <a:rPr lang="en-US" dirty="0" smtClean="0"/>
              <a:t>2</a:t>
            </a:r>
            <a:r>
              <a:rPr lang="en-US" dirty="0"/>
              <a:t>. </a:t>
            </a:r>
            <a:r>
              <a:rPr lang="en-US" dirty="0">
                <a:hlinkClick r:id="rId2"/>
              </a:rPr>
              <a:t>http://criminalcpd.net.au/wp-content/uploads/2016/09/Fingerprints__</a:t>
            </a:r>
            <a:r>
              <a:rPr lang="en-US" dirty="0" smtClean="0">
                <a:hlinkClick r:id="rId2"/>
              </a:rPr>
              <a:t>An_Introduction_to_Dactyloscopy.pdf</a:t>
            </a:r>
            <a:endParaRPr lang="en-US" dirty="0" smtClean="0"/>
          </a:p>
          <a:p>
            <a:r>
              <a:rPr lang="en-US" dirty="0"/>
              <a:t>3. </a:t>
            </a:r>
            <a:r>
              <a:rPr lang="en-US" dirty="0">
                <a:hlinkClick r:id="rId3"/>
              </a:rPr>
              <a:t>https://www.theregister.co.uk/2004/05/26/fbi_madrid_blunder</a:t>
            </a:r>
            <a:r>
              <a:rPr lang="en-US" dirty="0" smtClean="0">
                <a:hlinkClick r:id="rId3"/>
              </a:rPr>
              <a:t>/</a:t>
            </a:r>
            <a:endParaRPr lang="en-US" dirty="0" smtClean="0"/>
          </a:p>
          <a:p>
            <a:r>
              <a:rPr lang="en-US" dirty="0"/>
              <a:t>4. </a:t>
            </a:r>
            <a:r>
              <a:rPr lang="en-US" dirty="0">
                <a:hlinkClick r:id="rId4"/>
              </a:rPr>
              <a:t>https://</a:t>
            </a:r>
            <a:r>
              <a:rPr lang="en-US" dirty="0" smtClean="0">
                <a:hlinkClick r:id="rId4"/>
              </a:rPr>
              <a:t>www.safariland.com/fingerprint-powder-guide.html</a:t>
            </a:r>
            <a:endParaRPr lang="en-US" dirty="0" smtClean="0"/>
          </a:p>
          <a:p>
            <a:endParaRPr lang="en-US" dirty="0"/>
          </a:p>
        </p:txBody>
      </p:sp>
      <p:sp>
        <p:nvSpPr>
          <p:cNvPr id="4" name="Slide Number Placeholder 3"/>
          <p:cNvSpPr>
            <a:spLocks noGrp="1"/>
          </p:cNvSpPr>
          <p:nvPr>
            <p:ph type="sldNum" sz="quarter" idx="12"/>
          </p:nvPr>
        </p:nvSpPr>
        <p:spPr/>
        <p:txBody>
          <a:bodyPr/>
          <a:lstStyle/>
          <a:p>
            <a:fld id="{3FDFCE2B-4E65-480A-8432-2DA7A16E075D}" type="slidenum">
              <a:rPr lang="en-US" smtClean="0"/>
              <a:t>16</a:t>
            </a:fld>
            <a:endParaRPr lang="en-US"/>
          </a:p>
        </p:txBody>
      </p:sp>
    </p:spTree>
    <p:extLst>
      <p:ext uri="{BB962C8B-B14F-4D97-AF65-F5344CB8AC3E}">
        <p14:creationId xmlns:p14="http://schemas.microsoft.com/office/powerpoint/2010/main" val="1583676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Times New Roman" panose="02020603050405020304" pitchFamily="18" charset="0"/>
                <a:cs typeface="Times New Roman" panose="02020603050405020304" pitchFamily="18" charset="0"/>
              </a:rPr>
              <a:t>Dactyloscopy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54636" y="1825625"/>
            <a:ext cx="5704496" cy="4351338"/>
          </a:xfrm>
        </p:spPr>
        <p:txBody>
          <a:bodyPr>
            <a:normAutofit/>
          </a:bodyPr>
          <a:lstStyle/>
          <a:p>
            <a:pPr>
              <a:buFont typeface="Arial" panose="020B0604020202020204" pitchFamily="34" charset="0"/>
              <a:buChar char="•"/>
            </a:pPr>
            <a:r>
              <a:rPr lang="en-US" sz="2400" dirty="0" err="1" smtClean="0">
                <a:latin typeface="Times New Roman" panose="02020603050405020304" pitchFamily="18" charset="0"/>
                <a:cs typeface="Times New Roman" panose="02020603050405020304" pitchFamily="18" charset="0"/>
              </a:rPr>
              <a:t>Dactyloscopy</a:t>
            </a:r>
            <a:r>
              <a:rPr lang="en-US" sz="2400" dirty="0" smtClean="0">
                <a:latin typeface="Times New Roman" panose="02020603050405020304" pitchFamily="18" charset="0"/>
                <a:cs typeface="Times New Roman" panose="02020603050405020304" pitchFamily="18" charset="0"/>
              </a:rPr>
              <a:t> (derived from the Greek word “</a:t>
            </a:r>
            <a:r>
              <a:rPr lang="en-US" sz="2400" dirty="0" err="1" smtClean="0">
                <a:latin typeface="Times New Roman" panose="02020603050405020304" pitchFamily="18" charset="0"/>
                <a:cs typeface="Times New Roman" panose="02020603050405020304" pitchFamily="18" charset="0"/>
              </a:rPr>
              <a:t>daktylos</a:t>
            </a:r>
            <a:r>
              <a:rPr lang="en-US" sz="2400" dirty="0" smtClean="0">
                <a:latin typeface="Times New Roman" panose="02020603050405020304" pitchFamily="18" charset="0"/>
                <a:cs typeface="Times New Roman" panose="02020603050405020304" pitchFamily="18" charset="0"/>
              </a:rPr>
              <a:t>” for “finger”) is the study that covers all aspects of detection, comparison, and identification of finger impressions.</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This study actually covers all ridge skin impressions including those of palms and feet.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Fingermarks left by a criminal in a crime scene just confirms the </a:t>
            </a:r>
            <a:r>
              <a:rPr lang="en-US" sz="2400" b="1" dirty="0" err="1" smtClean="0">
                <a:solidFill>
                  <a:schemeClr val="tx1"/>
                </a:solidFill>
                <a:latin typeface="Times New Roman" panose="02020603050405020304" pitchFamily="18" charset="0"/>
                <a:cs typeface="Times New Roman" panose="02020603050405020304" pitchFamily="18" charset="0"/>
              </a:rPr>
              <a:t>Locard’s</a:t>
            </a:r>
            <a:r>
              <a:rPr lang="en-US" sz="2400" b="1" dirty="0" smtClean="0">
                <a:solidFill>
                  <a:schemeClr val="tx1"/>
                </a:solidFill>
                <a:latin typeface="Times New Roman" panose="02020603050405020304" pitchFamily="18" charset="0"/>
                <a:cs typeface="Times New Roman" panose="02020603050405020304" pitchFamily="18" charset="0"/>
              </a:rPr>
              <a:t> exchange principle</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3FDFCE2B-4E65-480A-8432-2DA7A16E075D}" type="slidenum">
              <a:rPr lang="en-US" smtClean="0"/>
              <a:t>2</a:t>
            </a:fld>
            <a:endParaRPr lang="en-US"/>
          </a:p>
        </p:txBody>
      </p:sp>
      <p:pic>
        <p:nvPicPr>
          <p:cNvPr id="5" name="Picture 4"/>
          <p:cNvPicPr>
            <a:picLocks noChangeAspect="1"/>
          </p:cNvPicPr>
          <p:nvPr/>
        </p:nvPicPr>
        <p:blipFill>
          <a:blip r:embed="rId3"/>
          <a:stretch>
            <a:fillRect/>
          </a:stretch>
        </p:blipFill>
        <p:spPr>
          <a:xfrm>
            <a:off x="6259132" y="1502460"/>
            <a:ext cx="5387259" cy="3588744"/>
          </a:xfrm>
          <a:prstGeom prst="rect">
            <a:avLst/>
          </a:prstGeom>
        </p:spPr>
      </p:pic>
      <p:sp>
        <p:nvSpPr>
          <p:cNvPr id="6" name="Rectangle 5"/>
          <p:cNvSpPr/>
          <p:nvPr/>
        </p:nvSpPr>
        <p:spPr>
          <a:xfrm>
            <a:off x="6096000" y="5853797"/>
            <a:ext cx="6096000" cy="646331"/>
          </a:xfrm>
          <a:prstGeom prst="rect">
            <a:avLst/>
          </a:prstGeom>
        </p:spPr>
        <p:txBody>
          <a:bodyPr>
            <a:spAutoFit/>
          </a:bodyPr>
          <a:lstStyle/>
          <a:p>
            <a:r>
              <a:rPr lang="en-US" dirty="0" smtClean="0"/>
              <a:t>https://www.123rf.com/photo_36355686_dactyloscopy-and-fingerprint-on-the-sheet-of-papper.html</a:t>
            </a:r>
            <a:endParaRPr lang="en-US" dirty="0"/>
          </a:p>
        </p:txBody>
      </p:sp>
    </p:spTree>
    <p:extLst>
      <p:ext uri="{BB962C8B-B14F-4D97-AF65-F5344CB8AC3E}">
        <p14:creationId xmlns:p14="http://schemas.microsoft.com/office/powerpoint/2010/main" val="3560185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Invariable fingerprints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845733"/>
            <a:ext cx="6825803" cy="4514123"/>
          </a:xfrm>
        </p:spPr>
        <p:txBody>
          <a:bodyPr>
            <a:normAutofit lnSpcReduction="10000"/>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friction ridge is a raised portion of the epidermis on the digits (fingers and toes), the palm of the hand or the sole of the foot, consisting of one or more connected ridge units of friction ridge </a:t>
            </a:r>
            <a:r>
              <a:rPr lang="en-US" dirty="0" smtClean="0">
                <a:latin typeface="Times New Roman" panose="02020603050405020304" pitchFamily="18" charset="0"/>
                <a:cs typeface="Times New Roman" panose="02020603050405020304" pitchFamily="18" charset="0"/>
              </a:rPr>
              <a:t>skin.</a:t>
            </a: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ridges on our fingers remain a unique identifier throughout our entire life.</a:t>
            </a: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ridges on hands and feet of a fetus begins during the third month of pregnancy.</a:t>
            </a: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physical conditions such as pressure on the different parts of the finger of the fetus in the uterus play a role in the development of the ridge structures, resulting in  unique configurations of the ridges for every individual.</a:t>
            </a:r>
          </a:p>
          <a:p>
            <a:pPr>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Even identical twins will have clearly distinguishable fingerprints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FDFCE2B-4E65-480A-8432-2DA7A16E075D}" type="slidenum">
              <a:rPr lang="en-US" smtClean="0"/>
              <a:t>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4068" y="1689537"/>
            <a:ext cx="4647923" cy="3101036"/>
          </a:xfrm>
          <a:prstGeom prst="rect">
            <a:avLst/>
          </a:prstGeom>
        </p:spPr>
      </p:pic>
      <p:sp>
        <p:nvSpPr>
          <p:cNvPr id="6" name="Rectangle 5"/>
          <p:cNvSpPr/>
          <p:nvPr/>
        </p:nvSpPr>
        <p:spPr>
          <a:xfrm>
            <a:off x="7104068" y="5518108"/>
            <a:ext cx="4926188" cy="923330"/>
          </a:xfrm>
          <a:prstGeom prst="rect">
            <a:avLst/>
          </a:prstGeom>
        </p:spPr>
        <p:txBody>
          <a:bodyPr wrap="square">
            <a:spAutoFit/>
          </a:bodyPr>
          <a:lstStyle/>
          <a:p>
            <a:r>
              <a:rPr lang="en-US" dirty="0" smtClean="0"/>
              <a:t>By </a:t>
            </a:r>
            <a:r>
              <a:rPr lang="en-US" dirty="0" err="1" smtClean="0"/>
              <a:t>Frettie</a:t>
            </a:r>
            <a:r>
              <a:rPr lang="en-US" dirty="0" smtClean="0"/>
              <a:t> - Own work, CC BY 3.0, https://commons.wikimedia.org/w/index.php?curid=6158485</a:t>
            </a:r>
            <a:endParaRPr lang="en-US" dirty="0"/>
          </a:p>
        </p:txBody>
      </p:sp>
      <p:sp>
        <p:nvSpPr>
          <p:cNvPr id="7" name="TextBox 6"/>
          <p:cNvSpPr txBox="1"/>
          <p:nvPr/>
        </p:nvSpPr>
        <p:spPr>
          <a:xfrm>
            <a:off x="7700379" y="5130429"/>
            <a:ext cx="4051612" cy="369332"/>
          </a:xfrm>
          <a:prstGeom prst="rect">
            <a:avLst/>
          </a:prstGeom>
          <a:noFill/>
        </p:spPr>
        <p:txBody>
          <a:bodyPr wrap="square" rtlCol="0">
            <a:spAutoFit/>
          </a:bodyPr>
          <a:lstStyle/>
          <a:p>
            <a:r>
              <a:rPr lang="en-US" dirty="0" smtClean="0"/>
              <a:t>Friction ridges on a fingerprint</a:t>
            </a:r>
            <a:endParaRPr lang="en-US" dirty="0"/>
          </a:p>
        </p:txBody>
      </p:sp>
    </p:spTree>
    <p:extLst>
      <p:ext uri="{BB962C8B-B14F-4D97-AF65-F5344CB8AC3E}">
        <p14:creationId xmlns:p14="http://schemas.microsoft.com/office/powerpoint/2010/main" val="3014424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Uniqueness-patterns and minutiae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4"/>
            <a:ext cx="10244010"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There are 3 levels of information that can be distinguished in fingerprints.</a:t>
            </a:r>
          </a:p>
          <a:p>
            <a:pPr marL="0" indent="0">
              <a:buNone/>
            </a:pPr>
            <a:r>
              <a:rPr lang="en-US" sz="2400" b="1" dirty="0" smtClean="0">
                <a:latin typeface="Times New Roman" panose="02020603050405020304" pitchFamily="18" charset="0"/>
                <a:cs typeface="Times New Roman" panose="02020603050405020304" pitchFamily="18" charset="0"/>
              </a:rPr>
              <a:t>The first level </a:t>
            </a:r>
            <a:r>
              <a:rPr lang="en-US" sz="2400" dirty="0" smtClean="0">
                <a:latin typeface="Times New Roman" panose="02020603050405020304" pitchFamily="18" charset="0"/>
                <a:cs typeface="Times New Roman" panose="02020603050405020304" pitchFamily="18" charset="0"/>
              </a:rPr>
              <a:t>: the basic pattern of ridges composed of  loops, whorls and arches.</a:t>
            </a:r>
          </a:p>
          <a:p>
            <a:pPr marL="0" indent="0">
              <a:buNone/>
            </a:pPr>
            <a:r>
              <a:rPr lang="en-US" sz="2400" b="1" dirty="0" smtClean="0">
                <a:latin typeface="Times New Roman" panose="02020603050405020304" pitchFamily="18" charset="0"/>
                <a:cs typeface="Times New Roman" panose="02020603050405020304" pitchFamily="18" charset="0"/>
              </a:rPr>
              <a:t>The second level </a:t>
            </a:r>
            <a:r>
              <a:rPr lang="en-US" sz="2400" dirty="0" smtClean="0">
                <a:latin typeface="Times New Roman" panose="02020603050405020304" pitchFamily="18" charset="0"/>
                <a:cs typeface="Times New Roman" panose="02020603050405020304" pitchFamily="18" charset="0"/>
              </a:rPr>
              <a:t>: the variation of sub-patterns called </a:t>
            </a:r>
            <a:r>
              <a:rPr lang="en-US" sz="2400" b="1" dirty="0" smtClean="0">
                <a:latin typeface="Times New Roman" panose="02020603050405020304" pitchFamily="18" charset="0"/>
                <a:cs typeface="Times New Roman" panose="02020603050405020304" pitchFamily="18" charset="0"/>
              </a:rPr>
              <a:t>minutiae</a:t>
            </a:r>
            <a:r>
              <a:rPr lang="en-US" sz="2400" dirty="0" smtClean="0">
                <a:latin typeface="Times New Roman" panose="02020603050405020304" pitchFamily="18" charset="0"/>
                <a:cs typeface="Times New Roman" panose="02020603050405020304" pitchFamily="18" charset="0"/>
              </a:rPr>
              <a:t> such as endings and bifurcations of the ridges.</a:t>
            </a:r>
          </a:p>
          <a:p>
            <a:pPr marL="0" indent="0">
              <a:buNone/>
            </a:pPr>
            <a:r>
              <a:rPr lang="en-US" sz="2400" b="1" dirty="0" smtClean="0">
                <a:latin typeface="Times New Roman" panose="02020603050405020304" pitchFamily="18" charset="0"/>
                <a:cs typeface="Times New Roman" panose="02020603050405020304" pitchFamily="18" charset="0"/>
              </a:rPr>
              <a:t>The third levels </a:t>
            </a:r>
            <a:r>
              <a:rPr lang="en-US" sz="2400" dirty="0" smtClean="0">
                <a:latin typeface="Times New Roman" panose="02020603050405020304" pitchFamily="18" charset="0"/>
                <a:cs typeface="Times New Roman" panose="02020603050405020304" pitchFamily="18" charset="0"/>
              </a:rPr>
              <a:t>: the shape and relative position of the pores in the ridges as well as the alignment  and shape of each part of a ridge.</a:t>
            </a:r>
          </a:p>
          <a:p>
            <a:pPr>
              <a:buFont typeface="Arial" panose="020B0604020202020204" pitchFamily="34" charset="0"/>
              <a:buChar char="•"/>
            </a:pPr>
            <a:r>
              <a:rPr lang="en-US" sz="2400" b="1" dirty="0" smtClean="0">
                <a:solidFill>
                  <a:srgbClr val="FF0000"/>
                </a:solidFill>
                <a:latin typeface="Times New Roman" panose="02020603050405020304" pitchFamily="18" charset="0"/>
                <a:cs typeface="Times New Roman" panose="02020603050405020304" pitchFamily="18" charset="0"/>
              </a:rPr>
              <a:t>The first level information is used to screen possible suspects and subsequently a prime suspect is to be mostly confirmed by the second level information.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FDFCE2B-4E65-480A-8432-2DA7A16E075D}" type="slidenum">
              <a:rPr lang="en-US" smtClean="0"/>
              <a:t>4</a:t>
            </a:fld>
            <a:endParaRPr lang="en-US"/>
          </a:p>
        </p:txBody>
      </p:sp>
    </p:spTree>
    <p:extLst>
      <p:ext uri="{BB962C8B-B14F-4D97-AF65-F5344CB8AC3E}">
        <p14:creationId xmlns:p14="http://schemas.microsoft.com/office/powerpoint/2010/main" val="2230273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47" y="193951"/>
            <a:ext cx="4890059" cy="1450757"/>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Broad Classification </a:t>
            </a:r>
            <a:r>
              <a:rPr lang="en-US" b="1" dirty="0" smtClean="0">
                <a:latin typeface="Times New Roman" panose="02020603050405020304" pitchFamily="18" charset="0"/>
                <a:cs typeface="Times New Roman" panose="02020603050405020304" pitchFamily="18" charset="0"/>
              </a:rPr>
              <a:t>patterns :</a:t>
            </a:r>
            <a:r>
              <a:rPr lang="th-TH" b="1" dirty="0" smtClean="0">
                <a:latin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first level</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92062" y="1832086"/>
            <a:ext cx="4184404"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Arch  (</a:t>
            </a:r>
            <a:r>
              <a:rPr lang="th-TH" sz="2400" dirty="0" smtClean="0">
                <a:latin typeface="Times New Roman" panose="02020603050405020304" pitchFamily="18" charset="0"/>
              </a:rPr>
              <a:t>ลายโค้ง</a:t>
            </a:r>
            <a:r>
              <a:rPr lang="en-US" sz="24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Loop</a:t>
            </a:r>
            <a:r>
              <a:rPr lang="th-TH" sz="2400" dirty="0" smtClean="0">
                <a:latin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th-TH" sz="2400" dirty="0" smtClean="0">
                <a:latin typeface="Times New Roman" panose="02020603050405020304" pitchFamily="18" charset="0"/>
              </a:rPr>
              <a:t>ลายมัดหวาย</a:t>
            </a:r>
            <a:r>
              <a:rPr lang="en-US" sz="24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Whorl</a:t>
            </a:r>
            <a:r>
              <a:rPr lang="th-TH" sz="2400" dirty="0" smtClean="0">
                <a:latin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th-TH" sz="2400" dirty="0" smtClean="0">
                <a:latin typeface="Times New Roman" panose="02020603050405020304" pitchFamily="18" charset="0"/>
              </a:rPr>
              <a:t>ลายก้นหอย</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FDFCE2B-4E65-480A-8432-2DA7A16E075D}" type="slidenum">
              <a:rPr lang="en-US" smtClean="0"/>
              <a:t>5</a:t>
            </a:fld>
            <a:endParaRPr lang="en-US"/>
          </a:p>
        </p:txBody>
      </p:sp>
      <p:pic>
        <p:nvPicPr>
          <p:cNvPr id="7" name="Picture 6"/>
          <p:cNvPicPr>
            <a:picLocks noChangeAspect="1"/>
          </p:cNvPicPr>
          <p:nvPr/>
        </p:nvPicPr>
        <p:blipFill>
          <a:blip r:embed="rId3"/>
          <a:stretch>
            <a:fillRect/>
          </a:stretch>
        </p:blipFill>
        <p:spPr>
          <a:xfrm>
            <a:off x="4967785" y="-33090"/>
            <a:ext cx="6907390" cy="6858000"/>
          </a:xfrm>
          <a:prstGeom prst="rect">
            <a:avLst/>
          </a:prstGeom>
        </p:spPr>
      </p:pic>
      <p:sp>
        <p:nvSpPr>
          <p:cNvPr id="5" name="TextBox 4"/>
          <p:cNvSpPr txBox="1"/>
          <p:nvPr/>
        </p:nvSpPr>
        <p:spPr>
          <a:xfrm>
            <a:off x="401243" y="3657600"/>
            <a:ext cx="3915923" cy="1569660"/>
          </a:xfrm>
          <a:prstGeom prst="rect">
            <a:avLst/>
          </a:prstGeom>
          <a:noFill/>
          <a:ln>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Additional subclasses are simply variations of the three classes, </a:t>
            </a:r>
            <a:r>
              <a:rPr lang="en-US" sz="2400" dirty="0" err="1" smtClean="0">
                <a:latin typeface="Times New Roman" panose="02020603050405020304" pitchFamily="18" charset="0"/>
                <a:cs typeface="Times New Roman" panose="02020603050405020304" pitchFamily="18" charset="0"/>
              </a:rPr>
              <a:t>eg</a:t>
            </a:r>
            <a:r>
              <a:rPr lang="en-US" sz="2400" dirty="0" smtClean="0">
                <a:latin typeface="Times New Roman" panose="02020603050405020304" pitchFamily="18" charset="0"/>
                <a:cs typeface="Times New Roman" panose="02020603050405020304" pitchFamily="18" charset="0"/>
              </a:rPr>
              <a:t> : Plain arch, twinned loop etc.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4920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175" y="286601"/>
            <a:ext cx="10058400" cy="1450757"/>
          </a:xfrm>
        </p:spPr>
        <p:txBody>
          <a:bodyPr/>
          <a:lstStyle/>
          <a:p>
            <a:r>
              <a:rPr lang="en-US" b="1" dirty="0" smtClean="0">
                <a:latin typeface="Times New Roman" panose="02020603050405020304" pitchFamily="18" charset="0"/>
                <a:cs typeface="Times New Roman" panose="02020603050405020304" pitchFamily="18" charset="0"/>
              </a:rPr>
              <a:t>Minutiae</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(ridge characteristics)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0175" y="1737358"/>
            <a:ext cx="5250595" cy="4023360"/>
          </a:xfrm>
        </p:spPr>
        <p:txBody>
          <a:bodyPr>
            <a:noAutofi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a:t>
            </a:r>
            <a:r>
              <a:rPr lang="en-US" b="1" dirty="0">
                <a:latin typeface="Times New Roman" panose="02020603050405020304" pitchFamily="18" charset="0"/>
                <a:cs typeface="Times New Roman" panose="02020603050405020304" pitchFamily="18" charset="0"/>
              </a:rPr>
              <a:t>ridge characteristic </a:t>
            </a:r>
            <a:r>
              <a:rPr lang="en-US" dirty="0">
                <a:latin typeface="Times New Roman" panose="02020603050405020304" pitchFamily="18" charset="0"/>
                <a:cs typeface="Times New Roman" panose="02020603050405020304" pitchFamily="18" charset="0"/>
              </a:rPr>
              <a:t>is a micro- element of the pattern of the print. That is, all classes of prints may contain any or all of the ridge characteristics. </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There are three basic ridge characteristics that an expert will seek to detect and then match up against the reference or sample print: </a:t>
            </a:r>
          </a:p>
          <a:p>
            <a:r>
              <a:rPr lang="en-US" dirty="0">
                <a:latin typeface="Times New Roman" panose="02020603050405020304" pitchFamily="18" charset="0"/>
                <a:cs typeface="Times New Roman" panose="02020603050405020304" pitchFamily="18" charset="0"/>
              </a:rPr>
              <a:t> the ridge ending; </a:t>
            </a:r>
          </a:p>
          <a:p>
            <a:r>
              <a:rPr lang="en-US" dirty="0">
                <a:latin typeface="Times New Roman" panose="02020603050405020304" pitchFamily="18" charset="0"/>
                <a:cs typeface="Times New Roman" panose="02020603050405020304" pitchFamily="18" charset="0"/>
              </a:rPr>
              <a:t> the bifurcation; and </a:t>
            </a:r>
          </a:p>
          <a:p>
            <a:r>
              <a:rPr lang="en-US" dirty="0">
                <a:latin typeface="Times New Roman" panose="02020603050405020304" pitchFamily="18" charset="0"/>
                <a:cs typeface="Times New Roman" panose="02020603050405020304" pitchFamily="18" charset="0"/>
              </a:rPr>
              <a:t> the dot (or island). </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FDFCE2B-4E65-480A-8432-2DA7A16E075D}" type="slidenum">
              <a:rPr lang="en-US" smtClean="0"/>
              <a:t>6</a:t>
            </a:fld>
            <a:endParaRPr lang="en-US"/>
          </a:p>
        </p:txBody>
      </p:sp>
      <p:pic>
        <p:nvPicPr>
          <p:cNvPr id="2050" name="Picture 2" descr="https://sites.google.com/site/magicofforensicscience/_/rsrc/1247352681567/lesson2/minutia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5546" y="4302809"/>
            <a:ext cx="3409950" cy="19240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85150" y="6488668"/>
            <a:ext cx="5955669" cy="369332"/>
          </a:xfrm>
          <a:prstGeom prst="rect">
            <a:avLst/>
          </a:prstGeom>
        </p:spPr>
        <p:txBody>
          <a:bodyPr wrap="none">
            <a:spAutoFit/>
          </a:bodyPr>
          <a:lstStyle/>
          <a:p>
            <a:r>
              <a:rPr lang="en-US" dirty="0" smtClean="0"/>
              <a:t>https://sites.google.com/site/magicofforensicscience/lesson2</a:t>
            </a:r>
            <a:endParaRPr lang="en-US" dirty="0"/>
          </a:p>
        </p:txBody>
      </p:sp>
      <p:pic>
        <p:nvPicPr>
          <p:cNvPr id="6" name="Picture 5"/>
          <p:cNvPicPr>
            <a:picLocks noChangeAspect="1"/>
          </p:cNvPicPr>
          <p:nvPr/>
        </p:nvPicPr>
        <p:blipFill>
          <a:blip r:embed="rId3"/>
          <a:stretch>
            <a:fillRect/>
          </a:stretch>
        </p:blipFill>
        <p:spPr>
          <a:xfrm>
            <a:off x="6635496" y="-33090"/>
            <a:ext cx="4980614" cy="6858000"/>
          </a:xfrm>
          <a:prstGeom prst="rect">
            <a:avLst/>
          </a:prstGeom>
        </p:spPr>
      </p:pic>
      <p:sp>
        <p:nvSpPr>
          <p:cNvPr id="7" name="TextBox 6"/>
          <p:cNvSpPr txBox="1"/>
          <p:nvPr/>
        </p:nvSpPr>
        <p:spPr>
          <a:xfrm>
            <a:off x="6782937" y="641445"/>
            <a:ext cx="857882" cy="369332"/>
          </a:xfrm>
          <a:prstGeom prst="rect">
            <a:avLst/>
          </a:prstGeom>
          <a:noFill/>
        </p:spPr>
        <p:txBody>
          <a:bodyPr wrap="square" rtlCol="0">
            <a:spAutoFit/>
          </a:bodyPr>
          <a:lstStyle/>
          <a:p>
            <a:r>
              <a:rPr lang="th-TH" dirty="0" smtClean="0"/>
              <a:t>เส้นหยุด</a:t>
            </a:r>
            <a:endParaRPr lang="en-US" dirty="0"/>
          </a:p>
        </p:txBody>
      </p:sp>
      <p:sp>
        <p:nvSpPr>
          <p:cNvPr id="9" name="TextBox 8"/>
          <p:cNvSpPr txBox="1"/>
          <p:nvPr/>
        </p:nvSpPr>
        <p:spPr>
          <a:xfrm>
            <a:off x="6782937" y="1546650"/>
            <a:ext cx="857882" cy="369332"/>
          </a:xfrm>
          <a:prstGeom prst="rect">
            <a:avLst/>
          </a:prstGeom>
          <a:noFill/>
        </p:spPr>
        <p:txBody>
          <a:bodyPr wrap="square" rtlCol="0">
            <a:spAutoFit/>
          </a:bodyPr>
          <a:lstStyle/>
          <a:p>
            <a:r>
              <a:rPr lang="th-TH" dirty="0" smtClean="0"/>
              <a:t>เส้นแยก</a:t>
            </a:r>
            <a:endParaRPr lang="en-US" dirty="0"/>
          </a:p>
        </p:txBody>
      </p:sp>
      <p:sp>
        <p:nvSpPr>
          <p:cNvPr id="10" name="TextBox 9"/>
          <p:cNvSpPr txBox="1"/>
          <p:nvPr/>
        </p:nvSpPr>
        <p:spPr>
          <a:xfrm>
            <a:off x="6808305" y="2603530"/>
            <a:ext cx="857882" cy="369332"/>
          </a:xfrm>
          <a:prstGeom prst="rect">
            <a:avLst/>
          </a:prstGeom>
          <a:noFill/>
        </p:spPr>
        <p:txBody>
          <a:bodyPr wrap="square" rtlCol="0">
            <a:spAutoFit/>
          </a:bodyPr>
          <a:lstStyle/>
          <a:p>
            <a:r>
              <a:rPr lang="th-TH" dirty="0" smtClean="0"/>
              <a:t>จุด</a:t>
            </a:r>
            <a:endParaRPr lang="en-US" dirty="0"/>
          </a:p>
        </p:txBody>
      </p:sp>
      <p:sp>
        <p:nvSpPr>
          <p:cNvPr id="12" name="TextBox 11"/>
          <p:cNvSpPr txBox="1"/>
          <p:nvPr/>
        </p:nvSpPr>
        <p:spPr>
          <a:xfrm>
            <a:off x="6808305" y="3648327"/>
            <a:ext cx="857882" cy="369332"/>
          </a:xfrm>
          <a:prstGeom prst="rect">
            <a:avLst/>
          </a:prstGeom>
          <a:noFill/>
        </p:spPr>
        <p:txBody>
          <a:bodyPr wrap="square" rtlCol="0">
            <a:spAutoFit/>
          </a:bodyPr>
          <a:lstStyle/>
          <a:p>
            <a:r>
              <a:rPr lang="th-TH" dirty="0" smtClean="0"/>
              <a:t>เส้นสั้น</a:t>
            </a:r>
            <a:endParaRPr lang="en-US" dirty="0"/>
          </a:p>
        </p:txBody>
      </p:sp>
      <p:sp>
        <p:nvSpPr>
          <p:cNvPr id="13" name="TextBox 12"/>
          <p:cNvSpPr txBox="1"/>
          <p:nvPr/>
        </p:nvSpPr>
        <p:spPr>
          <a:xfrm>
            <a:off x="6782937" y="4757241"/>
            <a:ext cx="857882" cy="369332"/>
          </a:xfrm>
          <a:prstGeom prst="rect">
            <a:avLst/>
          </a:prstGeom>
          <a:noFill/>
        </p:spPr>
        <p:txBody>
          <a:bodyPr wrap="square" rtlCol="0">
            <a:spAutoFit/>
          </a:bodyPr>
          <a:lstStyle/>
          <a:p>
            <a:r>
              <a:rPr lang="th-TH" dirty="0" smtClean="0"/>
              <a:t>เกาะ</a:t>
            </a:r>
            <a:endParaRPr lang="en-US" dirty="0"/>
          </a:p>
        </p:txBody>
      </p:sp>
      <p:sp>
        <p:nvSpPr>
          <p:cNvPr id="14" name="TextBox 13"/>
          <p:cNvSpPr txBox="1"/>
          <p:nvPr/>
        </p:nvSpPr>
        <p:spPr>
          <a:xfrm>
            <a:off x="6782937" y="5950357"/>
            <a:ext cx="857882" cy="369332"/>
          </a:xfrm>
          <a:prstGeom prst="rect">
            <a:avLst/>
          </a:prstGeom>
          <a:noFill/>
        </p:spPr>
        <p:txBody>
          <a:bodyPr wrap="square" rtlCol="0">
            <a:spAutoFit/>
          </a:bodyPr>
          <a:lstStyle/>
          <a:p>
            <a:r>
              <a:rPr lang="th-TH" dirty="0" smtClean="0"/>
              <a:t>ตะขอ</a:t>
            </a:r>
            <a:endParaRPr lang="en-US" dirty="0"/>
          </a:p>
        </p:txBody>
      </p:sp>
      <p:sp>
        <p:nvSpPr>
          <p:cNvPr id="15" name="TextBox 14"/>
          <p:cNvSpPr txBox="1"/>
          <p:nvPr/>
        </p:nvSpPr>
        <p:spPr>
          <a:xfrm>
            <a:off x="9125803" y="641445"/>
            <a:ext cx="857882" cy="369332"/>
          </a:xfrm>
          <a:prstGeom prst="rect">
            <a:avLst/>
          </a:prstGeom>
          <a:noFill/>
        </p:spPr>
        <p:txBody>
          <a:bodyPr wrap="square" rtlCol="0">
            <a:spAutoFit/>
          </a:bodyPr>
          <a:lstStyle/>
          <a:p>
            <a:r>
              <a:rPr lang="th-TH" dirty="0" smtClean="0"/>
              <a:t>สะพาน</a:t>
            </a:r>
            <a:endParaRPr lang="en-US" dirty="0"/>
          </a:p>
        </p:txBody>
      </p:sp>
      <p:sp>
        <p:nvSpPr>
          <p:cNvPr id="16" name="TextBox 15"/>
          <p:cNvSpPr txBox="1"/>
          <p:nvPr/>
        </p:nvSpPr>
        <p:spPr>
          <a:xfrm>
            <a:off x="9199523" y="1642004"/>
            <a:ext cx="857882" cy="646331"/>
          </a:xfrm>
          <a:prstGeom prst="rect">
            <a:avLst/>
          </a:prstGeom>
          <a:noFill/>
        </p:spPr>
        <p:txBody>
          <a:bodyPr wrap="square" rtlCol="0">
            <a:spAutoFit/>
          </a:bodyPr>
          <a:lstStyle/>
          <a:p>
            <a:r>
              <a:rPr lang="th-TH" dirty="0" smtClean="0"/>
              <a:t>เส้นแยกสองชั้น</a:t>
            </a:r>
            <a:endParaRPr lang="en-US" dirty="0"/>
          </a:p>
        </p:txBody>
      </p:sp>
      <p:sp>
        <p:nvSpPr>
          <p:cNvPr id="17" name="TextBox 16"/>
          <p:cNvSpPr txBox="1"/>
          <p:nvPr/>
        </p:nvSpPr>
        <p:spPr>
          <a:xfrm>
            <a:off x="9212207" y="2720794"/>
            <a:ext cx="857882" cy="369332"/>
          </a:xfrm>
          <a:prstGeom prst="rect">
            <a:avLst/>
          </a:prstGeom>
          <a:noFill/>
        </p:spPr>
        <p:txBody>
          <a:bodyPr wrap="square" rtlCol="0">
            <a:spAutoFit/>
          </a:bodyPr>
          <a:lstStyle/>
          <a:p>
            <a:r>
              <a:rPr lang="th-TH" dirty="0" smtClean="0"/>
              <a:t>สามง่าม</a:t>
            </a:r>
            <a:endParaRPr lang="en-US" dirty="0"/>
          </a:p>
        </p:txBody>
      </p:sp>
      <p:sp>
        <p:nvSpPr>
          <p:cNvPr id="18" name="TextBox 17"/>
          <p:cNvSpPr txBox="1"/>
          <p:nvPr/>
        </p:nvSpPr>
        <p:spPr>
          <a:xfrm>
            <a:off x="9241793" y="3694062"/>
            <a:ext cx="857882" cy="646331"/>
          </a:xfrm>
          <a:prstGeom prst="rect">
            <a:avLst/>
          </a:prstGeom>
          <a:noFill/>
        </p:spPr>
        <p:txBody>
          <a:bodyPr wrap="square" rtlCol="0">
            <a:spAutoFit/>
          </a:bodyPr>
          <a:lstStyle/>
          <a:p>
            <a:r>
              <a:rPr lang="th-TH" dirty="0" smtClean="0"/>
              <a:t>เส้นแยกตรงข้าม</a:t>
            </a:r>
            <a:endParaRPr lang="en-US" dirty="0"/>
          </a:p>
        </p:txBody>
      </p:sp>
      <p:sp>
        <p:nvSpPr>
          <p:cNvPr id="19" name="TextBox 18"/>
          <p:cNvSpPr txBox="1"/>
          <p:nvPr/>
        </p:nvSpPr>
        <p:spPr>
          <a:xfrm>
            <a:off x="9212207" y="4862164"/>
            <a:ext cx="857882" cy="369332"/>
          </a:xfrm>
          <a:prstGeom prst="rect">
            <a:avLst/>
          </a:prstGeom>
          <a:noFill/>
        </p:spPr>
        <p:txBody>
          <a:bodyPr wrap="square" rtlCol="0">
            <a:spAutoFit/>
          </a:bodyPr>
          <a:lstStyle/>
          <a:p>
            <a:r>
              <a:rPr lang="th-TH" dirty="0" smtClean="0"/>
              <a:t>เส้นไขว้</a:t>
            </a:r>
            <a:endParaRPr lang="en-US" dirty="0"/>
          </a:p>
        </p:txBody>
      </p:sp>
      <p:sp>
        <p:nvSpPr>
          <p:cNvPr id="21" name="TextBox 20"/>
          <p:cNvSpPr txBox="1"/>
          <p:nvPr/>
        </p:nvSpPr>
        <p:spPr>
          <a:xfrm>
            <a:off x="9212207" y="5980304"/>
            <a:ext cx="857882" cy="646331"/>
          </a:xfrm>
          <a:prstGeom prst="rect">
            <a:avLst/>
          </a:prstGeom>
          <a:noFill/>
        </p:spPr>
        <p:txBody>
          <a:bodyPr wrap="square" rtlCol="0">
            <a:spAutoFit/>
          </a:bodyPr>
          <a:lstStyle/>
          <a:p>
            <a:r>
              <a:rPr lang="th-TH" dirty="0" smtClean="0"/>
              <a:t>รัศมีสามแฉก</a:t>
            </a:r>
            <a:endParaRPr lang="en-US" dirty="0"/>
          </a:p>
        </p:txBody>
      </p:sp>
    </p:spTree>
    <p:extLst>
      <p:ext uri="{BB962C8B-B14F-4D97-AF65-F5344CB8AC3E}">
        <p14:creationId xmlns:p14="http://schemas.microsoft.com/office/powerpoint/2010/main" val="943210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89" y="331762"/>
            <a:ext cx="10058400" cy="1450757"/>
          </a:xfrm>
        </p:spPr>
        <p:txBody>
          <a:bodyPr/>
          <a:lstStyle/>
          <a:p>
            <a:r>
              <a:rPr lang="en-US" b="1" dirty="0" smtClean="0">
                <a:latin typeface="Times New Roman" panose="02020603050405020304" pitchFamily="18" charset="0"/>
                <a:cs typeface="Times New Roman" panose="02020603050405020304" pitchFamily="18" charset="0"/>
              </a:rPr>
              <a:t>The identification standard</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3221" y="1710601"/>
            <a:ext cx="5781192" cy="4023360"/>
          </a:xfrm>
        </p:spPr>
        <p:txBody>
          <a:bodyPr>
            <a:no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matching of the sample print with the reference print is an expert science with national and international standards.</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identification standard refers to the minimum number of “minutiae” points that are able to be compared.</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matching is compared in terms of the minutiae positioning relative to others and the type of the minutiae characteristics.</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process of comparison of fingerprints by an expert can have only three outcomes : </a:t>
            </a:r>
            <a:r>
              <a:rPr lang="en-US" sz="2400" b="1" dirty="0" smtClean="0">
                <a:latin typeface="Times New Roman" panose="02020603050405020304" pitchFamily="18" charset="0"/>
                <a:cs typeface="Times New Roman" panose="02020603050405020304" pitchFamily="18" charset="0"/>
              </a:rPr>
              <a:t>Match, Mismatch or Don’t know</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FDFCE2B-4E65-480A-8432-2DA7A16E075D}" type="slidenum">
              <a:rPr lang="en-US" smtClean="0"/>
              <a:t>7</a:t>
            </a:fld>
            <a:endParaRPr lang="en-US"/>
          </a:p>
        </p:txBody>
      </p:sp>
      <p:pic>
        <p:nvPicPr>
          <p:cNvPr id="1026" name="Picture 2" descr="https://sites.google.com/site/magicofforensicscience/_/rsrc/1247352681566/lesson2/AF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146" y="754722"/>
            <a:ext cx="5387535" cy="44177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41245" y="6359991"/>
            <a:ext cx="5955669" cy="369332"/>
          </a:xfrm>
          <a:prstGeom prst="rect">
            <a:avLst/>
          </a:prstGeom>
        </p:spPr>
        <p:txBody>
          <a:bodyPr wrap="none">
            <a:spAutoFit/>
          </a:bodyPr>
          <a:lstStyle/>
          <a:p>
            <a:r>
              <a:rPr lang="en-US" dirty="0"/>
              <a:t>https://sites.google.com/site/magicofforensicscience/lesson2</a:t>
            </a:r>
          </a:p>
        </p:txBody>
      </p:sp>
      <p:sp>
        <p:nvSpPr>
          <p:cNvPr id="6" name="Rectangle 5"/>
          <p:cNvSpPr/>
          <p:nvPr/>
        </p:nvSpPr>
        <p:spPr>
          <a:xfrm>
            <a:off x="6290962" y="5254685"/>
            <a:ext cx="5701170" cy="923330"/>
          </a:xfrm>
          <a:prstGeom prst="rect">
            <a:avLst/>
          </a:prstGeom>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Fingerprints are collected by police officers and entered into an Automated Fingerprint Identification System (AFIS</a:t>
            </a:r>
            <a:r>
              <a:rPr lang="en-US" dirty="0" smtClean="0">
                <a:solidFill>
                  <a:srgbClr val="000000"/>
                </a:solidFill>
                <a:latin typeface="Times New Roman" panose="02020603050405020304" pitchFamily="18" charset="0"/>
                <a:cs typeface="Times New Roman" panose="02020603050405020304" pitchFamily="18" charset="0"/>
              </a:rPr>
              <a:t>) for minutiae matching.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9327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81555852"/>
              </p:ext>
            </p:extLst>
          </p:nvPr>
        </p:nvGraphicFramePr>
        <p:xfrm>
          <a:off x="1096963" y="1846263"/>
          <a:ext cx="10058400" cy="3388360"/>
        </p:xfrm>
        <a:graphic>
          <a:graphicData uri="http://schemas.openxmlformats.org/drawingml/2006/table">
            <a:tbl>
              <a:tblPr firstRow="1" bandRow="1">
                <a:tableStyleId>{5C22544A-7EE6-4342-B048-85BDC9FD1C3A}</a:tableStyleId>
              </a:tblPr>
              <a:tblGrid>
                <a:gridCol w="2410512"/>
                <a:gridCol w="7647888"/>
              </a:tblGrid>
              <a:tr h="370840">
                <a:tc>
                  <a:txBody>
                    <a:bodyPr/>
                    <a:lstStyle/>
                    <a:p>
                      <a:r>
                        <a:rPr lang="en-US" dirty="0" smtClean="0"/>
                        <a:t>Types</a:t>
                      </a:r>
                      <a:r>
                        <a:rPr lang="en-US" baseline="0" dirty="0" smtClean="0"/>
                        <a:t> of fingerprints</a:t>
                      </a:r>
                      <a:endParaRPr lang="en-US" dirty="0"/>
                    </a:p>
                  </a:txBody>
                  <a:tcPr/>
                </a:tc>
                <a:tc>
                  <a:txBody>
                    <a:bodyPr/>
                    <a:lstStyle/>
                    <a:p>
                      <a:r>
                        <a:rPr lang="en-US" dirty="0" smtClean="0"/>
                        <a:t>details</a:t>
                      </a:r>
                      <a:endParaRPr lang="en-US" dirty="0"/>
                    </a:p>
                  </a:txBody>
                  <a:tcPr/>
                </a:tc>
              </a:tr>
              <a:tr h="370840">
                <a:tc>
                  <a:txBody>
                    <a:bodyPr/>
                    <a:lstStyle/>
                    <a:p>
                      <a:r>
                        <a:rPr lang="en-US" dirty="0" smtClean="0"/>
                        <a:t>Visible fingerprints</a:t>
                      </a:r>
                      <a:endParaRPr lang="en-US" dirty="0"/>
                    </a:p>
                  </a:txBody>
                  <a:tcPr/>
                </a:tc>
                <a:tc>
                  <a:txBody>
                    <a:bodyPr/>
                    <a:lstStyle/>
                    <a:p>
                      <a:r>
                        <a:rPr lang="en-US" sz="1800" b="0" i="0" kern="1200" dirty="0" smtClean="0">
                          <a:solidFill>
                            <a:schemeClr val="dk1"/>
                          </a:solidFill>
                          <a:effectLst/>
                          <a:latin typeface="+mn-lt"/>
                          <a:ea typeface="+mn-ea"/>
                          <a:cs typeface="+mn-cs"/>
                        </a:rPr>
                        <a:t> The fingerprints are left in some medium, like blood, that reveals them to the naked eye. They can be when blood, dirt, ink or grease on the finger come into contact with a smooth surface and leave a friction ridge impression that is visible without development.</a:t>
                      </a:r>
                      <a:endParaRPr lang="en-US" dirty="0"/>
                    </a:p>
                  </a:txBody>
                  <a:tcPr/>
                </a:tc>
              </a:tr>
              <a:tr h="370840">
                <a:tc>
                  <a:txBody>
                    <a:bodyPr/>
                    <a:lstStyle/>
                    <a:p>
                      <a:r>
                        <a:rPr lang="en-US" dirty="0" smtClean="0"/>
                        <a:t>Plastic</a:t>
                      </a:r>
                      <a:r>
                        <a:rPr lang="en-US" baseline="0" dirty="0" smtClean="0"/>
                        <a:t> fingerprints</a:t>
                      </a:r>
                      <a:endParaRPr lang="en-US" dirty="0"/>
                    </a:p>
                  </a:txBody>
                  <a:tcPr/>
                </a:tc>
                <a:tc>
                  <a:txBody>
                    <a:bodyPr/>
                    <a:lstStyle/>
                    <a:p>
                      <a:r>
                        <a:rPr lang="en-US" sz="1800" b="0" i="0" kern="1200" dirty="0" smtClean="0">
                          <a:solidFill>
                            <a:schemeClr val="dk1"/>
                          </a:solidFill>
                          <a:effectLst/>
                          <a:latin typeface="+mn-lt"/>
                          <a:ea typeface="+mn-ea"/>
                          <a:cs typeface="+mn-cs"/>
                        </a:rPr>
                        <a:t>The fingerprints are indentations left in soft pliable surfaces, such as clay, wax, paint or another surface that will take the impression. They are visible and can be viewed or photographed without development.</a:t>
                      </a:r>
                      <a:endParaRPr lang="en-US" dirty="0"/>
                    </a:p>
                  </a:txBody>
                  <a:tcPr/>
                </a:tc>
              </a:tr>
              <a:tr h="370840">
                <a:tc>
                  <a:txBody>
                    <a:bodyPr/>
                    <a:lstStyle/>
                    <a:p>
                      <a:r>
                        <a:rPr lang="en-US" dirty="0" smtClean="0"/>
                        <a:t>Latent fingerprints</a:t>
                      </a:r>
                      <a:endParaRPr lang="en-US" dirty="0"/>
                    </a:p>
                  </a:txBody>
                  <a:tcPr/>
                </a:tc>
                <a:tc>
                  <a:txBody>
                    <a:bodyPr/>
                    <a:lstStyle/>
                    <a:p>
                      <a:r>
                        <a:rPr lang="en-US" sz="1800" b="0" i="0" kern="1200" dirty="0" smtClean="0">
                          <a:solidFill>
                            <a:schemeClr val="dk1"/>
                          </a:solidFill>
                          <a:effectLst/>
                          <a:latin typeface="+mn-lt"/>
                          <a:ea typeface="+mn-ea"/>
                          <a:cs typeface="+mn-cs"/>
                        </a:rPr>
                        <a:t>They are formed from the sweat from sebaceous glands on the body or water, salt, amino acids and oils contained in sweat. The sweat and fluids create prints must be developed before they can be seen or photographed. </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3FDFCE2B-4E65-480A-8432-2DA7A16E075D}" type="slidenum">
              <a:rPr lang="en-US" smtClean="0"/>
              <a:t>8</a:t>
            </a:fld>
            <a:endParaRPr lang="en-US"/>
          </a:p>
        </p:txBody>
      </p:sp>
      <p:sp>
        <p:nvSpPr>
          <p:cNvPr id="6" name="Rectangle 5"/>
          <p:cNvSpPr/>
          <p:nvPr/>
        </p:nvSpPr>
        <p:spPr>
          <a:xfrm>
            <a:off x="2299574" y="6455578"/>
            <a:ext cx="8256896" cy="369332"/>
          </a:xfrm>
          <a:prstGeom prst="rect">
            <a:avLst/>
          </a:prstGeom>
        </p:spPr>
        <p:txBody>
          <a:bodyPr wrap="square">
            <a:spAutoFit/>
          </a:bodyPr>
          <a:lstStyle/>
          <a:p>
            <a:r>
              <a:rPr lang="en-US" dirty="0"/>
              <a:t>http://www.odec.ca/projects/2004/fren4j0/public_html/types_prints.htm</a:t>
            </a:r>
          </a:p>
        </p:txBody>
      </p:sp>
      <p:sp>
        <p:nvSpPr>
          <p:cNvPr id="7" name="Title 1"/>
          <p:cNvSpPr txBox="1">
            <a:spLocks/>
          </p:cNvSpPr>
          <p:nvPr/>
        </p:nvSpPr>
        <p:spPr>
          <a:xfrm>
            <a:off x="1154083" y="184145"/>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latin typeface="Times New Roman" panose="02020603050405020304" pitchFamily="18" charset="0"/>
                <a:cs typeface="Times New Roman" panose="02020603050405020304" pitchFamily="18" charset="0"/>
              </a:rPr>
              <a:t>Types of fingerprints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869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23369"/>
          </a:xfrm>
        </p:spPr>
        <p:txBody>
          <a:bodyPr/>
          <a:lstStyle/>
          <a:p>
            <a:r>
              <a:rPr lang="en-US" b="1" dirty="0" smtClean="0">
                <a:latin typeface="Times New Roman" panose="02020603050405020304" pitchFamily="18" charset="0"/>
                <a:cs typeface="Times New Roman" panose="02020603050405020304" pitchFamily="18" charset="0"/>
              </a:rPr>
              <a:t>Type of fingerprints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FDFCE2B-4E65-480A-8432-2DA7A16E075D}" type="slidenum">
              <a:rPr lang="en-US" smtClean="0"/>
              <a:t>9</a:t>
            </a:fld>
            <a:endParaRPr lang="en-US"/>
          </a:p>
        </p:txBody>
      </p:sp>
      <p:pic>
        <p:nvPicPr>
          <p:cNvPr id="3074" name="Picture 2" descr="Vis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03" y="926741"/>
            <a:ext cx="3305175" cy="46958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last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1484" y="1332050"/>
            <a:ext cx="3971249" cy="388520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at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201" y="1009972"/>
            <a:ext cx="4562799" cy="28654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06032" y="6420488"/>
            <a:ext cx="2887457" cy="369332"/>
          </a:xfrm>
          <a:prstGeom prst="rect">
            <a:avLst/>
          </a:prstGeom>
        </p:spPr>
        <p:txBody>
          <a:bodyPr wrap="none">
            <a:spAutoFit/>
          </a:bodyPr>
          <a:lstStyle/>
          <a:p>
            <a:r>
              <a:rPr lang="en-US" dirty="0"/>
              <a:t>https://h5p.org/node/27718</a:t>
            </a:r>
          </a:p>
        </p:txBody>
      </p:sp>
      <p:sp>
        <p:nvSpPr>
          <p:cNvPr id="6" name="TextBox 5"/>
          <p:cNvSpPr txBox="1"/>
          <p:nvPr/>
        </p:nvSpPr>
        <p:spPr>
          <a:xfrm>
            <a:off x="573206" y="5869094"/>
            <a:ext cx="2729552" cy="369332"/>
          </a:xfrm>
          <a:prstGeom prst="rect">
            <a:avLst/>
          </a:prstGeom>
          <a:noFill/>
        </p:spPr>
        <p:txBody>
          <a:bodyPr wrap="square" rtlCol="0">
            <a:spAutoFit/>
          </a:bodyPr>
          <a:lstStyle/>
          <a:p>
            <a:r>
              <a:rPr lang="en-US" dirty="0" smtClean="0"/>
              <a:t>Visible fingerprint</a:t>
            </a:r>
            <a:endParaRPr lang="en-US" dirty="0"/>
          </a:p>
        </p:txBody>
      </p:sp>
      <p:sp>
        <p:nvSpPr>
          <p:cNvPr id="10" name="TextBox 9"/>
          <p:cNvSpPr txBox="1"/>
          <p:nvPr/>
        </p:nvSpPr>
        <p:spPr>
          <a:xfrm>
            <a:off x="4243088" y="5960125"/>
            <a:ext cx="2729552" cy="369332"/>
          </a:xfrm>
          <a:prstGeom prst="rect">
            <a:avLst/>
          </a:prstGeom>
          <a:noFill/>
        </p:spPr>
        <p:txBody>
          <a:bodyPr wrap="square" rtlCol="0">
            <a:spAutoFit/>
          </a:bodyPr>
          <a:lstStyle/>
          <a:p>
            <a:r>
              <a:rPr lang="en-US" dirty="0" smtClean="0"/>
              <a:t>plastic fingerprint</a:t>
            </a:r>
            <a:endParaRPr lang="en-US" dirty="0"/>
          </a:p>
        </p:txBody>
      </p:sp>
      <p:sp>
        <p:nvSpPr>
          <p:cNvPr id="12" name="TextBox 11"/>
          <p:cNvSpPr txBox="1"/>
          <p:nvPr/>
        </p:nvSpPr>
        <p:spPr>
          <a:xfrm>
            <a:off x="9050740" y="5927156"/>
            <a:ext cx="2729552" cy="369332"/>
          </a:xfrm>
          <a:prstGeom prst="rect">
            <a:avLst/>
          </a:prstGeom>
          <a:noFill/>
        </p:spPr>
        <p:txBody>
          <a:bodyPr wrap="square" rtlCol="0">
            <a:spAutoFit/>
          </a:bodyPr>
          <a:lstStyle/>
          <a:p>
            <a:r>
              <a:rPr lang="en-US" dirty="0" smtClean="0"/>
              <a:t>latent fingerprint</a:t>
            </a:r>
            <a:endParaRPr lang="en-US" dirty="0"/>
          </a:p>
        </p:txBody>
      </p:sp>
      <p:sp>
        <p:nvSpPr>
          <p:cNvPr id="7" name="TextBox 6"/>
          <p:cNvSpPr txBox="1"/>
          <p:nvPr/>
        </p:nvSpPr>
        <p:spPr>
          <a:xfrm>
            <a:off x="7835054" y="4113466"/>
            <a:ext cx="4151091" cy="2031325"/>
          </a:xfrm>
          <a:prstGeom prst="rect">
            <a:avLst/>
          </a:prstGeom>
          <a:noFill/>
        </p:spPr>
        <p:txBody>
          <a:bodyPr wrap="square" rtlCol="0">
            <a:spAutoFit/>
          </a:bodyPr>
          <a:lstStyle/>
          <a:p>
            <a:r>
              <a:rPr lang="en-US" dirty="0" smtClean="0"/>
              <a:t>Primary constituents of latent fingerprints</a:t>
            </a:r>
          </a:p>
          <a:p>
            <a:pPr>
              <a:buFont typeface="Arial" panose="020B0604020202020204" pitchFamily="34" charset="0"/>
              <a:buChar char="•"/>
            </a:pPr>
            <a:r>
              <a:rPr lang="en-US" dirty="0"/>
              <a:t>Water (&gt; 98%)</a:t>
            </a:r>
          </a:p>
          <a:p>
            <a:pPr>
              <a:buFont typeface="Arial" panose="020B0604020202020204" pitchFamily="34" charset="0"/>
              <a:buChar char="•"/>
            </a:pPr>
            <a:r>
              <a:rPr lang="en-US" dirty="0"/>
              <a:t>Mineral salts</a:t>
            </a:r>
          </a:p>
          <a:p>
            <a:pPr>
              <a:buFont typeface="Arial" panose="020B0604020202020204" pitchFamily="34" charset="0"/>
              <a:buChar char="•"/>
            </a:pPr>
            <a:r>
              <a:rPr lang="en-US" dirty="0"/>
              <a:t>Amino acids</a:t>
            </a:r>
          </a:p>
          <a:p>
            <a:pPr>
              <a:buFont typeface="Arial" panose="020B0604020202020204" pitchFamily="34" charset="0"/>
              <a:buChar char="•"/>
            </a:pPr>
            <a:r>
              <a:rPr lang="en-US" dirty="0"/>
              <a:t>Fatty acids</a:t>
            </a:r>
          </a:p>
          <a:p>
            <a:endParaRPr lang="en-US" dirty="0" smtClean="0"/>
          </a:p>
          <a:p>
            <a:endParaRPr lang="en-US" dirty="0"/>
          </a:p>
        </p:txBody>
      </p:sp>
    </p:spTree>
    <p:extLst>
      <p:ext uri="{BB962C8B-B14F-4D97-AF65-F5344CB8AC3E}">
        <p14:creationId xmlns:p14="http://schemas.microsoft.com/office/powerpoint/2010/main" val="5591858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867</TotalTime>
  <Words>1251</Words>
  <Application>Microsoft Office PowerPoint</Application>
  <PresentationFormat>Widescreen</PresentationFormat>
  <Paragraphs>140</Paragraphs>
  <Slides>16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Angsana New</vt:lpstr>
      <vt:lpstr>Arial</vt:lpstr>
      <vt:lpstr>Calibri</vt:lpstr>
      <vt:lpstr>Calibri Light</vt:lpstr>
      <vt:lpstr>Cordia New</vt:lpstr>
      <vt:lpstr>Times New Roman</vt:lpstr>
      <vt:lpstr>Retrospect</vt:lpstr>
      <vt:lpstr>Dactyloscopy (fingerprint identification)</vt:lpstr>
      <vt:lpstr>Dactyloscopy</vt:lpstr>
      <vt:lpstr>Invariable fingerprints</vt:lpstr>
      <vt:lpstr>Uniqueness-patterns and minutiae</vt:lpstr>
      <vt:lpstr>Broad Classification patterns : first level</vt:lpstr>
      <vt:lpstr>Minutiae (ridge characteristics)</vt:lpstr>
      <vt:lpstr>The identification standard</vt:lpstr>
      <vt:lpstr>PowerPoint Presentation</vt:lpstr>
      <vt:lpstr>Type of fingerprints</vt:lpstr>
      <vt:lpstr>Detection of fingerprints : Oblique lighting </vt:lpstr>
      <vt:lpstr>Fluorescence detection of latent fingerprints</vt:lpstr>
      <vt:lpstr>Development of fingerprints : powders</vt:lpstr>
      <vt:lpstr>Advantage of the magnetic based powders</vt:lpstr>
      <vt:lpstr>PowerPoint Presentation</vt:lpstr>
      <vt:lpstr>An example of international miscarriages of justice due to fingerprint evidence </vt:lpstr>
      <vt:lpstr>References</vt:lpstr>
    </vt:vector>
  </TitlesOfParts>
  <Company>Mahidol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Dactyloscopy (fingerprint identification)</dc:title>
  <dc:creator>rachapak.chi@gmail.com</dc:creator>
  <cp:lastModifiedBy>rachapak.chi@gmail.com</cp:lastModifiedBy>
  <cp:revision>57</cp:revision>
  <cp:lastPrinted>2019-08-28T01:22:45Z</cp:lastPrinted>
  <dcterms:created xsi:type="dcterms:W3CDTF">2018-08-25T13:15:05Z</dcterms:created>
  <dcterms:modified xsi:type="dcterms:W3CDTF">2019-08-28T01:36:15Z</dcterms:modified>
</cp:coreProperties>
</file>